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34" autoAdjust="0"/>
    <p:restoredTop sz="94660"/>
  </p:normalViewPr>
  <p:slideViewPr>
    <p:cSldViewPr snapToGrid="0">
      <p:cViewPr varScale="1">
        <p:scale>
          <a:sx n="104" d="100"/>
          <a:sy n="104" d="100"/>
        </p:scale>
        <p:origin x="7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V" userId="c9f02017bca5eaf3" providerId="LiveId" clId="{0890E276-0A13-498E-A40B-C764D638152B}"/>
    <pc:docChg chg="modSld">
      <pc:chgData name="Stephanie V" userId="c9f02017bca5eaf3" providerId="LiveId" clId="{0890E276-0A13-498E-A40B-C764D638152B}" dt="2022-02-17T15:36:32.712" v="9" actId="20577"/>
      <pc:docMkLst>
        <pc:docMk/>
      </pc:docMkLst>
      <pc:sldChg chg="modSp mod">
        <pc:chgData name="Stephanie V" userId="c9f02017bca5eaf3" providerId="LiveId" clId="{0890E276-0A13-498E-A40B-C764D638152B}" dt="2022-02-17T15:36:15.497" v="3" actId="20577"/>
        <pc:sldMkLst>
          <pc:docMk/>
          <pc:sldMk cId="4099437381" sldId="258"/>
        </pc:sldMkLst>
        <pc:spChg chg="mod">
          <ac:chgData name="Stephanie V" userId="c9f02017bca5eaf3" providerId="LiveId" clId="{0890E276-0A13-498E-A40B-C764D638152B}" dt="2022-02-17T15:36:15.497" v="3" actId="20577"/>
          <ac:spMkLst>
            <pc:docMk/>
            <pc:sldMk cId="4099437381" sldId="258"/>
            <ac:spMk id="4" creationId="{689C872E-4A1F-41AE-BF8A-B0635BB95574}"/>
          </ac:spMkLst>
        </pc:spChg>
      </pc:sldChg>
      <pc:sldChg chg="modSp mod">
        <pc:chgData name="Stephanie V" userId="c9f02017bca5eaf3" providerId="LiveId" clId="{0890E276-0A13-498E-A40B-C764D638152B}" dt="2022-02-17T15:36:32.712" v="9" actId="20577"/>
        <pc:sldMkLst>
          <pc:docMk/>
          <pc:sldMk cId="334827078" sldId="260"/>
        </pc:sldMkLst>
        <pc:spChg chg="mod">
          <ac:chgData name="Stephanie V" userId="c9f02017bca5eaf3" providerId="LiveId" clId="{0890E276-0A13-498E-A40B-C764D638152B}" dt="2022-02-17T15:36:25.358" v="4" actId="20577"/>
          <ac:spMkLst>
            <pc:docMk/>
            <pc:sldMk cId="334827078" sldId="260"/>
            <ac:spMk id="3" creationId="{EA3A4F5B-8275-4A9B-A9C0-CC18CBA9CB2B}"/>
          </ac:spMkLst>
        </pc:spChg>
        <pc:spChg chg="mod">
          <ac:chgData name="Stephanie V" userId="c9f02017bca5eaf3" providerId="LiveId" clId="{0890E276-0A13-498E-A40B-C764D638152B}" dt="2022-02-17T15:36:29.412" v="5" actId="20577"/>
          <ac:spMkLst>
            <pc:docMk/>
            <pc:sldMk cId="334827078" sldId="260"/>
            <ac:spMk id="4" creationId="{1E5F3115-AD39-4131-B3A1-2E6BDC6B2BCC}"/>
          </ac:spMkLst>
        </pc:spChg>
        <pc:spChg chg="mod">
          <ac:chgData name="Stephanie V" userId="c9f02017bca5eaf3" providerId="LiveId" clId="{0890E276-0A13-498E-A40B-C764D638152B}" dt="2022-02-17T15:36:32.712" v="9" actId="20577"/>
          <ac:spMkLst>
            <pc:docMk/>
            <pc:sldMk cId="334827078" sldId="260"/>
            <ac:spMk id="6" creationId="{FF42A38A-EFDF-4F87-9ACD-1E4D5FF0A35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4E6B4-3DDE-4D69-9A28-7C19F89085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5566BA-5152-4549-8F53-545F685E54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DE6A31-66DB-4087-95F7-EFB6DD5BA8EA}"/>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5" name="Footer Placeholder 4">
            <a:extLst>
              <a:ext uri="{FF2B5EF4-FFF2-40B4-BE49-F238E27FC236}">
                <a16:creationId xmlns:a16="http://schemas.microsoft.com/office/drawing/2014/main" id="{A65D4AA3-38BE-49E1-B121-E144A25A2A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CC1FE-1995-4B2E-9CE8-1B33DF342D6C}"/>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135869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0F41C-F327-4647-BA7B-562117588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9E716D-B86D-4E7B-A25C-54B171344F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42A31-9D91-43B3-BC2D-CA38F380BFCD}"/>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5" name="Footer Placeholder 4">
            <a:extLst>
              <a:ext uri="{FF2B5EF4-FFF2-40B4-BE49-F238E27FC236}">
                <a16:creationId xmlns:a16="http://schemas.microsoft.com/office/drawing/2014/main" id="{73F4CE3B-5612-4EB6-8C6D-2AFBC39396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0137A-837D-42C9-886E-A99087CE1C0E}"/>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4135627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174A2D-23B0-4600-A079-A2B16D7D93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0703D4-1F68-492A-BCD0-225E5ED4C3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4F126-B07B-4B53-9A76-5A540B255465}"/>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5" name="Footer Placeholder 4">
            <a:extLst>
              <a:ext uri="{FF2B5EF4-FFF2-40B4-BE49-F238E27FC236}">
                <a16:creationId xmlns:a16="http://schemas.microsoft.com/office/drawing/2014/main" id="{81061EB7-76B1-4354-B3E2-22A38D6138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C3323-C3A3-432E-AEC5-B81E7FA6EA5D}"/>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144231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A0E6A-689B-4B0C-8543-A8CC16E88D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9FEC27-9D5E-4EB9-BDEA-33B625B9FC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A308E-0D3A-4DA7-A04C-36FF5E75C562}"/>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5" name="Footer Placeholder 4">
            <a:extLst>
              <a:ext uri="{FF2B5EF4-FFF2-40B4-BE49-F238E27FC236}">
                <a16:creationId xmlns:a16="http://schemas.microsoft.com/office/drawing/2014/main" id="{79EAB30A-864E-4A85-89B0-1D3B1D1D65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3B3D7-4C49-476E-B726-A724C6E5EF10}"/>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653995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ED57F-72B2-4537-B84B-0DB57EF8932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E712D8-4590-4D0F-90F5-12FB71AC9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BA3E42-90F6-4664-8FEB-30AC80A71FDA}"/>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5" name="Footer Placeholder 4">
            <a:extLst>
              <a:ext uri="{FF2B5EF4-FFF2-40B4-BE49-F238E27FC236}">
                <a16:creationId xmlns:a16="http://schemas.microsoft.com/office/drawing/2014/main" id="{39816622-3A12-4E2A-A2BC-790A0F04B7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0CA8FD-796A-4FF8-9D2E-604414C5CA1B}"/>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861249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9E6C-DE2E-43E7-AA86-B5FAD77717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A93BD4-52BF-4E42-8B60-7813C49CE6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2339E6-9D5D-4033-9137-76FE2BCFC0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90149D-E975-4201-A103-21D52DB41C74}"/>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6" name="Footer Placeholder 5">
            <a:extLst>
              <a:ext uri="{FF2B5EF4-FFF2-40B4-BE49-F238E27FC236}">
                <a16:creationId xmlns:a16="http://schemas.microsoft.com/office/drawing/2014/main" id="{D4B2D52D-A302-49D8-913A-31EBA03BC4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9FAB9A-9CF1-44F0-A6D8-C786B9DFEE0C}"/>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352529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B336-2A32-4034-A4EA-86B2FA5D98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2CBE2D-2A69-48D3-B1F3-AA1FB1310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BDC8E7-AA5A-424C-B466-624A1FCE2B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204E4DB-BFEA-4481-9112-1E87D4544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B29A1D-1E13-46AF-B159-7F7AD29E38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C1D9AC-A38E-4BED-90E8-745ABB23B838}"/>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8" name="Footer Placeholder 7">
            <a:extLst>
              <a:ext uri="{FF2B5EF4-FFF2-40B4-BE49-F238E27FC236}">
                <a16:creationId xmlns:a16="http://schemas.microsoft.com/office/drawing/2014/main" id="{7000BE5E-EBDA-49FA-8AF9-8FCDBF821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06727-87D9-40EC-A5EC-565931B7E09B}"/>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149013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07C54-5211-4BBE-A494-3C0756ACF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4F54B6-16E4-4C70-A8FA-C6285C252B54}"/>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4" name="Footer Placeholder 3">
            <a:extLst>
              <a:ext uri="{FF2B5EF4-FFF2-40B4-BE49-F238E27FC236}">
                <a16:creationId xmlns:a16="http://schemas.microsoft.com/office/drawing/2014/main" id="{118A875E-48A2-4680-B2E3-0514483C60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CC86DD-037F-4984-A62F-EA51FA0734FD}"/>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23012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E8DC36-1009-4626-A9D2-32F0C3F7A616}"/>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3" name="Footer Placeholder 2">
            <a:extLst>
              <a:ext uri="{FF2B5EF4-FFF2-40B4-BE49-F238E27FC236}">
                <a16:creationId xmlns:a16="http://schemas.microsoft.com/office/drawing/2014/main" id="{B203D402-B63F-4818-A111-E50E3FA408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AC223-E6E0-4817-A555-5E7B5A3ABE0B}"/>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94326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FE40-0361-4E3F-8634-3B4EBFAE3B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FFFB57-1029-4BE2-825D-2F61815BC4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8866AF4-63C8-4F28-AB43-8BA8490C9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330935-6BD6-408F-93BC-2A8BEBCD5839}"/>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6" name="Footer Placeholder 5">
            <a:extLst>
              <a:ext uri="{FF2B5EF4-FFF2-40B4-BE49-F238E27FC236}">
                <a16:creationId xmlns:a16="http://schemas.microsoft.com/office/drawing/2014/main" id="{FB24D693-75F2-4244-8A10-77D7A86C19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0496B-9B0E-499E-B861-2C73BBD7D60B}"/>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2031883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C111-AFD0-4E76-80E6-90BC0CB30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96D75A-4406-4BCF-A2B6-BDB1B0D774F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519E26-8C49-40D6-B2DE-355225AC1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21F8B8-AB94-45FD-80D9-7B17B522B270}"/>
              </a:ext>
            </a:extLst>
          </p:cNvPr>
          <p:cNvSpPr>
            <a:spLocks noGrp="1"/>
          </p:cNvSpPr>
          <p:nvPr>
            <p:ph type="dt" sz="half" idx="10"/>
          </p:nvPr>
        </p:nvSpPr>
        <p:spPr/>
        <p:txBody>
          <a:bodyPr/>
          <a:lstStyle/>
          <a:p>
            <a:fld id="{FB71748F-31B5-4E70-9FF2-CE26D0F3E135}" type="datetimeFigureOut">
              <a:rPr lang="en-US" smtClean="0"/>
              <a:t>2/17/2022</a:t>
            </a:fld>
            <a:endParaRPr lang="en-US"/>
          </a:p>
        </p:txBody>
      </p:sp>
      <p:sp>
        <p:nvSpPr>
          <p:cNvPr id="6" name="Footer Placeholder 5">
            <a:extLst>
              <a:ext uri="{FF2B5EF4-FFF2-40B4-BE49-F238E27FC236}">
                <a16:creationId xmlns:a16="http://schemas.microsoft.com/office/drawing/2014/main" id="{D8C14198-9B9B-4BB5-BF6C-6EB43EB94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B231A-915F-4F0E-AC3C-BF90D41A75A2}"/>
              </a:ext>
            </a:extLst>
          </p:cNvPr>
          <p:cNvSpPr>
            <a:spLocks noGrp="1"/>
          </p:cNvSpPr>
          <p:nvPr>
            <p:ph type="sldNum" sz="quarter" idx="12"/>
          </p:nvPr>
        </p:nvSpPr>
        <p:spPr/>
        <p:txBody>
          <a:bodyPr/>
          <a:lstStyle/>
          <a:p>
            <a:fld id="{A012C8B3-7A1D-45EE-8157-92B204689140}" type="slidenum">
              <a:rPr lang="en-US" smtClean="0"/>
              <a:t>‹#›</a:t>
            </a:fld>
            <a:endParaRPr lang="en-US"/>
          </a:p>
        </p:txBody>
      </p:sp>
    </p:spTree>
    <p:extLst>
      <p:ext uri="{BB962C8B-B14F-4D97-AF65-F5344CB8AC3E}">
        <p14:creationId xmlns:p14="http://schemas.microsoft.com/office/powerpoint/2010/main" val="2327986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FD9782-D6F6-46F5-860D-3111931BB6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CD2987-CCDD-4FF7-A74D-778810B694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D1594-C037-49D6-91D7-C1CC780F48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71748F-31B5-4E70-9FF2-CE26D0F3E135}" type="datetimeFigureOut">
              <a:rPr lang="en-US" smtClean="0"/>
              <a:t>2/17/2022</a:t>
            </a:fld>
            <a:endParaRPr lang="en-US"/>
          </a:p>
        </p:txBody>
      </p:sp>
      <p:sp>
        <p:nvSpPr>
          <p:cNvPr id="5" name="Footer Placeholder 4">
            <a:extLst>
              <a:ext uri="{FF2B5EF4-FFF2-40B4-BE49-F238E27FC236}">
                <a16:creationId xmlns:a16="http://schemas.microsoft.com/office/drawing/2014/main" id="{D21ACD2B-8FD7-41D2-BE23-2A6AB98C53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025F54-68F6-420A-A00B-2FD67A88AE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12C8B3-7A1D-45EE-8157-92B204689140}" type="slidenum">
              <a:rPr lang="en-US" smtClean="0"/>
              <a:t>‹#›</a:t>
            </a:fld>
            <a:endParaRPr lang="en-US"/>
          </a:p>
        </p:txBody>
      </p:sp>
    </p:spTree>
    <p:extLst>
      <p:ext uri="{BB962C8B-B14F-4D97-AF65-F5344CB8AC3E}">
        <p14:creationId xmlns:p14="http://schemas.microsoft.com/office/powerpoint/2010/main" val="1778901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acebook.com/groups/SPINprof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5">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BA68F9D7-9AED-4183-8A78-F700E21AA7AB}"/>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949045" y="2379438"/>
            <a:ext cx="3789988" cy="1976063"/>
          </a:xfrm>
          <a:prstGeom prst="rect">
            <a:avLst/>
          </a:prstGeom>
        </p:spPr>
      </p:pic>
      <p:sp>
        <p:nvSpPr>
          <p:cNvPr id="43" name="Freeform: Shape 37">
            <a:extLst>
              <a:ext uri="{FF2B5EF4-FFF2-40B4-BE49-F238E27FC236}">
                <a16:creationId xmlns:a16="http://schemas.microsoft.com/office/drawing/2014/main" id="{AB8B8498-A488-40AF-99EB-F622ED9AD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8896786" cy="6858478"/>
          </a:xfrm>
          <a:custGeom>
            <a:avLst/>
            <a:gdLst>
              <a:gd name="connsiteX0" fmla="*/ 1472231 w 8896786"/>
              <a:gd name="connsiteY0" fmla="*/ 6858478 h 6858478"/>
              <a:gd name="connsiteX1" fmla="*/ 8896786 w 8896786"/>
              <a:gd name="connsiteY1" fmla="*/ 6858478 h 6858478"/>
              <a:gd name="connsiteX2" fmla="*/ 5720411 w 8896786"/>
              <a:gd name="connsiteY2" fmla="*/ 0 h 6858478"/>
              <a:gd name="connsiteX3" fmla="*/ 5714834 w 8896786"/>
              <a:gd name="connsiteY3" fmla="*/ 0 h 6858478"/>
              <a:gd name="connsiteX4" fmla="*/ 4648606 w 8896786"/>
              <a:gd name="connsiteY4" fmla="*/ 0 h 6858478"/>
              <a:gd name="connsiteX5" fmla="*/ 0 w 8896786"/>
              <a:gd name="connsiteY5" fmla="*/ 0 h 6858478"/>
              <a:gd name="connsiteX6" fmla="*/ 0 w 8896786"/>
              <a:gd name="connsiteY6" fmla="*/ 6857915 h 6858478"/>
              <a:gd name="connsiteX7" fmla="*/ 1472491 w 8896786"/>
              <a:gd name="connsiteY7" fmla="*/ 6857915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6786" h="6858478">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39">
            <a:extLst>
              <a:ext uri="{FF2B5EF4-FFF2-40B4-BE49-F238E27FC236}">
                <a16:creationId xmlns:a16="http://schemas.microsoft.com/office/drawing/2014/main" id="{2F033D07-FE42-4E5C-A00A-FFE1D42C0F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9"/>
            <a:ext cx="8096249" cy="6858479"/>
          </a:xfrm>
          <a:custGeom>
            <a:avLst/>
            <a:gdLst>
              <a:gd name="connsiteX0" fmla="*/ 0 w 8096249"/>
              <a:gd name="connsiteY0" fmla="*/ 6858479 h 6858479"/>
              <a:gd name="connsiteX1" fmla="*/ 2130297 w 8096249"/>
              <a:gd name="connsiteY1" fmla="*/ 6858479 h 6858479"/>
              <a:gd name="connsiteX2" fmla="*/ 2130297 w 8096249"/>
              <a:gd name="connsiteY2" fmla="*/ 6858478 h 6858479"/>
              <a:gd name="connsiteX3" fmla="*/ 8096249 w 8096249"/>
              <a:gd name="connsiteY3" fmla="*/ 6858478 h 6858479"/>
              <a:gd name="connsiteX4" fmla="*/ 4919874 w 8096249"/>
              <a:gd name="connsiteY4" fmla="*/ 0 h 6858479"/>
              <a:gd name="connsiteX5" fmla="*/ 4914297 w 8096249"/>
              <a:gd name="connsiteY5" fmla="*/ 0 h 6858479"/>
              <a:gd name="connsiteX6" fmla="*/ 3848069 w 8096249"/>
              <a:gd name="connsiteY6" fmla="*/ 0 h 6858479"/>
              <a:gd name="connsiteX7" fmla="*/ 18197 w 8096249"/>
              <a:gd name="connsiteY7" fmla="*/ 0 h 6858479"/>
              <a:gd name="connsiteX8" fmla="*/ 18197 w 8096249"/>
              <a:gd name="connsiteY8" fmla="*/ 479 h 6858479"/>
              <a:gd name="connsiteX9" fmla="*/ 0 w 8096249"/>
              <a:gd name="connsiteY9" fmla="*/ 479 h 6858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96249" h="6858479">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4A488101-4AFD-43EE-A0BA-8A0EB586EB50}"/>
              </a:ext>
            </a:extLst>
          </p:cNvPr>
          <p:cNvSpPr>
            <a:spLocks noGrp="1"/>
          </p:cNvSpPr>
          <p:nvPr>
            <p:ph type="subTitle" idx="1"/>
          </p:nvPr>
        </p:nvSpPr>
        <p:spPr>
          <a:xfrm>
            <a:off x="736092" y="2443734"/>
            <a:ext cx="4167376" cy="1155525"/>
          </a:xfrm>
        </p:spPr>
        <p:txBody>
          <a:bodyPr anchor="t">
            <a:normAutofit/>
          </a:bodyPr>
          <a:lstStyle/>
          <a:p>
            <a:pPr algn="l"/>
            <a:r>
              <a:rPr lang="en-US" sz="3600" dirty="0">
                <a:latin typeface="Century Gothic" panose="020B0502020202020204" pitchFamily="34" charset="0"/>
              </a:rPr>
              <a:t>See what we SPIN’d up for you!</a:t>
            </a:r>
          </a:p>
        </p:txBody>
      </p:sp>
    </p:spTree>
    <p:extLst>
      <p:ext uri="{BB962C8B-B14F-4D97-AF65-F5344CB8AC3E}">
        <p14:creationId xmlns:p14="http://schemas.microsoft.com/office/powerpoint/2010/main" val="297768513"/>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A group of people posing for a photo&#10;&#10;Description automatically generated">
            <a:extLst>
              <a:ext uri="{FF2B5EF4-FFF2-40B4-BE49-F238E27FC236}">
                <a16:creationId xmlns:a16="http://schemas.microsoft.com/office/drawing/2014/main" id="{7F2D564B-F265-4979-BD67-49A7BA81A5F8}"/>
              </a:ext>
            </a:extLst>
          </p:cNvPr>
          <p:cNvPicPr>
            <a:picLocks noChangeAspect="1"/>
          </p:cNvPicPr>
          <p:nvPr/>
        </p:nvPicPr>
        <p:blipFill rotWithShape="1">
          <a:blip r:embed="rId2">
            <a:extLst>
              <a:ext uri="{28A0092B-C50C-407E-A947-70E740481C1C}">
                <a14:useLocalDpi xmlns:a14="http://schemas.microsoft.com/office/drawing/2010/main" val="0"/>
              </a:ext>
            </a:extLst>
          </a:blip>
          <a:srcRect b="15730"/>
          <a:stretch/>
        </p:blipFill>
        <p:spPr>
          <a:xfrm flipH="1">
            <a:off x="-1" y="10"/>
            <a:ext cx="12192000" cy="6857990"/>
          </a:xfrm>
          <a:prstGeom prst="rect">
            <a:avLst/>
          </a:prstGeom>
        </p:spPr>
      </p:pic>
      <p:sp>
        <p:nvSpPr>
          <p:cNvPr id="4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a:extLst>
              <a:ext uri="{FF2B5EF4-FFF2-40B4-BE49-F238E27FC236}">
                <a16:creationId xmlns:a16="http://schemas.microsoft.com/office/drawing/2014/main" id="{689C872E-4A1F-41AE-BF8A-B0635BB95574}"/>
              </a:ext>
            </a:extLst>
          </p:cNvPr>
          <p:cNvSpPr>
            <a:spLocks noGrp="1"/>
          </p:cNvSpPr>
          <p:nvPr>
            <p:ph type="title"/>
          </p:nvPr>
        </p:nvSpPr>
        <p:spPr>
          <a:xfrm>
            <a:off x="709448" y="1913950"/>
            <a:ext cx="4204137" cy="1342754"/>
          </a:xfrm>
        </p:spPr>
        <p:txBody>
          <a:bodyPr vert="horz" lIns="91440" tIns="45720" rIns="91440" bIns="45720" rtlCol="0" anchor="ctr">
            <a:normAutofit fontScale="90000"/>
          </a:bodyPr>
          <a:lstStyle/>
          <a:p>
            <a:pPr algn="ctr"/>
            <a:r>
              <a:rPr lang="en-US" sz="3300" dirty="0">
                <a:latin typeface="Century Gothic" panose="020B0502020202020204" pitchFamily="34" charset="0"/>
              </a:rPr>
              <a:t>SPIN 2022</a:t>
            </a:r>
            <a:br>
              <a:rPr lang="en-US" sz="3300" dirty="0">
                <a:latin typeface="Century Gothic" panose="020B0502020202020204" pitchFamily="34" charset="0"/>
              </a:rPr>
            </a:br>
            <a:r>
              <a:rPr lang="en-US" sz="3300" dirty="0">
                <a:latin typeface="Century Gothic" panose="020B0502020202020204" pitchFamily="34" charset="0"/>
              </a:rPr>
              <a:t>Sponsorship Prospectus</a:t>
            </a:r>
          </a:p>
        </p:txBody>
      </p:sp>
      <p:cxnSp>
        <p:nvCxnSpPr>
          <p:cNvPr id="46" name="Straight Connector 38">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C8F4735F-98CC-4393-9C1A-4AF1F7D789E4}"/>
              </a:ext>
            </a:extLst>
          </p:cNvPr>
          <p:cNvSpPr>
            <a:spLocks noGrp="1"/>
          </p:cNvSpPr>
          <p:nvPr>
            <p:ph sz="half" idx="1"/>
          </p:nvPr>
        </p:nvSpPr>
        <p:spPr>
          <a:xfrm>
            <a:off x="525516" y="3417573"/>
            <a:ext cx="4593021" cy="3013705"/>
          </a:xfrm>
        </p:spPr>
        <p:txBody>
          <a:bodyPr vert="horz" lIns="91440" tIns="45720" rIns="91440" bIns="45720" rtlCol="0" anchor="ctr">
            <a:normAutofit lnSpcReduction="10000"/>
          </a:bodyPr>
          <a:lstStyle/>
          <a:p>
            <a:pPr>
              <a:buFont typeface="Wingdings" panose="05000000000000000000" pitchFamily="2" charset="2"/>
              <a:buChar char="v"/>
            </a:pPr>
            <a:r>
              <a:rPr lang="en-US" sz="1500" dirty="0">
                <a:latin typeface="Century Gothic" panose="020B0502020202020204" pitchFamily="34" charset="0"/>
              </a:rPr>
              <a:t>SPIN is an experience like no other.  Our members are senior-level within the industry  (they’ve seen it and done it all!).  They have a global reach and collectively engage with others in the industry to bring their top skills and A-game to each of their clients. </a:t>
            </a:r>
          </a:p>
          <a:p>
            <a:pPr>
              <a:buFont typeface="Wingdings" panose="05000000000000000000" pitchFamily="2" charset="2"/>
              <a:buChar char="v"/>
            </a:pPr>
            <a:endParaRPr lang="en-US" sz="1500" dirty="0">
              <a:latin typeface="Century Gothic" panose="020B0502020202020204" pitchFamily="34" charset="0"/>
            </a:endParaRPr>
          </a:p>
          <a:p>
            <a:pPr>
              <a:buFont typeface="Wingdings" panose="05000000000000000000" pitchFamily="2" charset="2"/>
              <a:buChar char="v"/>
            </a:pPr>
            <a:r>
              <a:rPr lang="en-US" sz="1500" dirty="0">
                <a:latin typeface="Century Gothic" panose="020B0502020202020204" pitchFamily="34" charset="0"/>
              </a:rPr>
              <a:t>As a SPIN Sponsor we look forward to helping you GROW YOUR BUSINESS with access to the top planners within the industry. Our members run the gamut: corporate, association, independent, SMERF, gov’t and nonprofit planners.  </a:t>
            </a:r>
          </a:p>
        </p:txBody>
      </p:sp>
    </p:spTree>
    <p:extLst>
      <p:ext uri="{BB962C8B-B14F-4D97-AF65-F5344CB8AC3E}">
        <p14:creationId xmlns:p14="http://schemas.microsoft.com/office/powerpoint/2010/main" val="4099437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01F7968-ADB3-49BD-8897-E54C3A1B7273}"/>
              </a:ext>
            </a:extLst>
          </p:cNvPr>
          <p:cNvSpPr/>
          <p:nvPr/>
        </p:nvSpPr>
        <p:spPr>
          <a:xfrm>
            <a:off x="74645" y="77629"/>
            <a:ext cx="12027159" cy="666840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4143D7-81FF-4E23-A2A6-BB70CB706BF0}"/>
              </a:ext>
            </a:extLst>
          </p:cNvPr>
          <p:cNvSpPr>
            <a:spLocks noGrp="1"/>
          </p:cNvSpPr>
          <p:nvPr>
            <p:ph type="title"/>
          </p:nvPr>
        </p:nvSpPr>
        <p:spPr>
          <a:xfrm>
            <a:off x="3702928" y="47876"/>
            <a:ext cx="9720072" cy="1052009"/>
          </a:xfrm>
        </p:spPr>
        <p:txBody>
          <a:bodyPr>
            <a:normAutofit/>
          </a:bodyPr>
          <a:lstStyle/>
          <a:p>
            <a:r>
              <a:rPr lang="en-US" sz="3200" b="1" dirty="0">
                <a:solidFill>
                  <a:schemeClr val="bg1">
                    <a:lumMod val="50000"/>
                  </a:schemeClr>
                </a:solidFill>
                <a:latin typeface="Century Gothic" panose="020B0502020202020204" pitchFamily="34" charset="0"/>
              </a:rPr>
              <a:t>Benefits and Services</a:t>
            </a:r>
          </a:p>
        </p:txBody>
      </p:sp>
      <p:sp>
        <p:nvSpPr>
          <p:cNvPr id="3" name="Content Placeholder 2">
            <a:extLst>
              <a:ext uri="{FF2B5EF4-FFF2-40B4-BE49-F238E27FC236}">
                <a16:creationId xmlns:a16="http://schemas.microsoft.com/office/drawing/2014/main" id="{EA3A4F5B-8275-4A9B-A9C0-CC18CBA9CB2B}"/>
              </a:ext>
            </a:extLst>
          </p:cNvPr>
          <p:cNvSpPr>
            <a:spLocks noGrp="1"/>
          </p:cNvSpPr>
          <p:nvPr>
            <p:ph sz="half" idx="1"/>
          </p:nvPr>
        </p:nvSpPr>
        <p:spPr>
          <a:xfrm>
            <a:off x="253884" y="1880168"/>
            <a:ext cx="3442996" cy="4520631"/>
          </a:xfrm>
          <a:solidFill>
            <a:schemeClr val="accent6">
              <a:lumMod val="60000"/>
              <a:lumOff val="40000"/>
            </a:schemeClr>
          </a:solidFill>
        </p:spPr>
        <p:txBody>
          <a:bodyPr>
            <a:normAutofit lnSpcReduction="10000"/>
          </a:bodyPr>
          <a:lstStyle/>
          <a:p>
            <a:pPr>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Calibri" panose="020F0502020204030204" pitchFamily="34" charset="0"/>
                <a:cs typeface="Arial" panose="020B0604020202020204" pitchFamily="34" charset="0"/>
              </a:rPr>
              <a:t>One registration to </a:t>
            </a:r>
            <a:r>
              <a:rPr lang="en-US" sz="1200" dirty="0" err="1">
                <a:latin typeface="Century Gothic" panose="020B0502020202020204" pitchFamily="34" charset="0"/>
                <a:ea typeface="Calibri" panose="020F0502020204030204" pitchFamily="34" charset="0"/>
                <a:cs typeface="Arial" panose="020B0604020202020204" pitchFamily="34" charset="0"/>
              </a:rPr>
              <a:t>SPINCon</a:t>
            </a:r>
            <a:r>
              <a:rPr lang="en-US" sz="1200" dirty="0">
                <a:latin typeface="Century Gothic" panose="020B0502020202020204" pitchFamily="34" charset="0"/>
                <a:ea typeface="Calibri" panose="020F0502020204030204" pitchFamily="34" charset="0"/>
                <a:cs typeface="Arial" panose="020B0604020202020204" pitchFamily="34" charset="0"/>
              </a:rPr>
              <a:t> 2022 </a:t>
            </a:r>
          </a:p>
          <a:p>
            <a:pPr>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Calibri" panose="020F0502020204030204" pitchFamily="34" charset="0"/>
                <a:cs typeface="Arial" panose="020B0604020202020204" pitchFamily="34" charset="0"/>
              </a:rPr>
              <a:t>Membership in the Facebook “Members Only” group for 1 full year</a:t>
            </a:r>
          </a:p>
          <a:p>
            <a:pPr marR="0" lvl="0">
              <a:lnSpc>
                <a:spcPct val="115000"/>
              </a:lnSpc>
              <a:spcBef>
                <a:spcPts val="0"/>
              </a:spcBef>
              <a:spcAft>
                <a:spcPts val="1000"/>
              </a:spcAft>
              <a:buFont typeface="Wingdings" panose="05000000000000000000" pitchFamily="2" charset="2"/>
              <a:buChar char="v"/>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One email blast sent to Full Membership anytime in 2021 (2000+ recipients)</a:t>
            </a: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One ad in the header photo area atop the Facebook group page for 3 days (1,000 members) </a:t>
            </a:r>
            <a:r>
              <a:rPr lang="en-US" sz="1200" dirty="0">
                <a:solidFill>
                  <a:srgbClr val="C00000"/>
                </a:solidFill>
                <a:latin typeface="Century Gothic" panose="020B0502020202020204" pitchFamily="34" charset="0"/>
                <a:ea typeface="Times New Roman" panose="02020603050405020304" pitchFamily="18" charset="0"/>
                <a:cs typeface="Arial" panose="020B0604020202020204" pitchFamily="34" charset="0"/>
              </a:rPr>
              <a:t>– NEW!</a:t>
            </a:r>
            <a:endParaRPr lang="en-US" sz="1200" dirty="0">
              <a:latin typeface="Century Gothic" panose="020B0502020202020204" pitchFamily="34" charset="0"/>
              <a:ea typeface="Times New Roman" panose="02020603050405020304" pitchFamily="18" charset="0"/>
              <a:cs typeface="Arial" panose="020B0604020202020204" pitchFamily="34" charset="0"/>
            </a:endParaRPr>
          </a:p>
          <a:p>
            <a:pPr marR="0" lvl="0">
              <a:lnSpc>
                <a:spcPct val="115000"/>
              </a:lnSpc>
              <a:spcBef>
                <a:spcPts val="0"/>
              </a:spcBef>
              <a:spcAft>
                <a:spcPts val="1000"/>
              </a:spcAft>
              <a:buFont typeface="Wingdings" panose="05000000000000000000" pitchFamily="2" charset="2"/>
              <a:buChar char="v"/>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One</a:t>
            </a:r>
            <a:r>
              <a:rPr lang="en-US" sz="1200" dirty="0">
                <a:latin typeface="Century Gothic" panose="020B0502020202020204" pitchFamily="34" charset="0"/>
                <a:ea typeface="Times New Roman" panose="02020603050405020304" pitchFamily="18" charset="0"/>
                <a:cs typeface="Arial" panose="020B0604020202020204" pitchFamily="34" charset="0"/>
              </a:rPr>
              <a:t> ad in a SPIN newsletter (2000+ recipients plus 30 days on website)</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Listed on the SPIN website for a full year with a 50-word description, logo and </a:t>
            </a:r>
            <a:r>
              <a:rPr lang="en-US" sz="1200" dirty="0">
                <a:latin typeface="Century Gothic" panose="020B0502020202020204" pitchFamily="34" charset="0"/>
                <a:ea typeface="Times New Roman" panose="02020603050405020304" pitchFamily="18" charset="0"/>
                <a:cs typeface="Arial" panose="020B0604020202020204" pitchFamily="34" charset="0"/>
              </a:rPr>
              <a:t>two</a:t>
            </a:r>
            <a:r>
              <a:rPr lang="en-US" sz="1200" dirty="0">
                <a:effectLst/>
                <a:latin typeface="Century Gothic" panose="020B0502020202020204" pitchFamily="34" charset="0"/>
                <a:ea typeface="Times New Roman" panose="02020603050405020304" pitchFamily="18" charset="0"/>
                <a:cs typeface="Arial" panose="020B0604020202020204" pitchFamily="34" charset="0"/>
              </a:rPr>
              <a:t> contacts name/phone/email</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Listed in the new SPIN Preferred Supplier Directory sent 1x per year to all members </a:t>
            </a:r>
            <a:r>
              <a:rPr lang="en-US" sz="1200" dirty="0">
                <a:solidFill>
                  <a:srgbClr val="C00000"/>
                </a:solidFill>
                <a:effectLst/>
                <a:latin typeface="Century Gothic" panose="020B0502020202020204" pitchFamily="34" charset="0"/>
                <a:ea typeface="Times New Roman" panose="02020603050405020304" pitchFamily="18" charset="0"/>
                <a:cs typeface="Arial" panose="020B0604020202020204" pitchFamily="34" charset="0"/>
              </a:rPr>
              <a:t>– NEW!</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effectLst/>
                <a:latin typeface="Century Gothic" panose="020B0502020202020204" pitchFamily="34" charset="0"/>
                <a:ea typeface="Times New Roman" panose="02020603050405020304" pitchFamily="18" charset="0"/>
                <a:cs typeface="Arial" panose="020B0604020202020204" pitchFamily="34" charset="0"/>
              </a:rPr>
              <a:t>‘SPIN Preferred Supplier’ logo for your use</a:t>
            </a:r>
            <a:endParaRPr lang="en-US" sz="12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1E5F3115-AD39-4131-B3A1-2E6BDC6B2BCC}"/>
              </a:ext>
            </a:extLst>
          </p:cNvPr>
          <p:cNvSpPr>
            <a:spLocks noGrp="1"/>
          </p:cNvSpPr>
          <p:nvPr>
            <p:ph sz="half" idx="2"/>
          </p:nvPr>
        </p:nvSpPr>
        <p:spPr>
          <a:xfrm>
            <a:off x="4072087" y="1880168"/>
            <a:ext cx="3679106" cy="4520631"/>
          </a:xfrm>
          <a:solidFill>
            <a:schemeClr val="accent6">
              <a:lumMod val="60000"/>
              <a:lumOff val="40000"/>
            </a:schemeClr>
          </a:solidFill>
        </p:spPr>
        <p:txBody>
          <a:bodyPr>
            <a:noAutofit/>
          </a:bodyPr>
          <a:lstStyle/>
          <a:p>
            <a:pPr>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Calibri" panose="020F0502020204030204" pitchFamily="34" charset="0"/>
                <a:cs typeface="Arial" panose="020B0604020202020204" pitchFamily="34" charset="0"/>
              </a:rPr>
              <a:t>TWO</a:t>
            </a:r>
            <a:r>
              <a:rPr lang="en-US" sz="1200" dirty="0">
                <a:latin typeface="Century Gothic" panose="020B0502020202020204" pitchFamily="34" charset="0"/>
                <a:ea typeface="Calibri" panose="020F0502020204030204" pitchFamily="34" charset="0"/>
                <a:cs typeface="Arial" panose="020B0604020202020204" pitchFamily="34" charset="0"/>
              </a:rPr>
              <a:t> registrations to </a:t>
            </a:r>
            <a:r>
              <a:rPr lang="en-US" sz="1200" dirty="0" err="1">
                <a:latin typeface="Century Gothic" panose="020B0502020202020204" pitchFamily="34" charset="0"/>
                <a:ea typeface="Calibri" panose="020F0502020204030204" pitchFamily="34" charset="0"/>
                <a:cs typeface="Arial" panose="020B0604020202020204" pitchFamily="34" charset="0"/>
              </a:rPr>
              <a:t>SPINCon</a:t>
            </a:r>
            <a:r>
              <a:rPr lang="en-US" sz="1200" dirty="0">
                <a:latin typeface="Century Gothic" panose="020B0502020202020204" pitchFamily="34" charset="0"/>
                <a:ea typeface="Calibri" panose="020F0502020204030204" pitchFamily="34" charset="0"/>
                <a:cs typeface="Arial" panose="020B0604020202020204" pitchFamily="34" charset="0"/>
              </a:rPr>
              <a:t> 2022 </a:t>
            </a:r>
          </a:p>
          <a:p>
            <a:pPr>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Calibri" panose="020F0502020204030204" pitchFamily="34" charset="0"/>
                <a:cs typeface="Arial" panose="020B0604020202020204" pitchFamily="34" charset="0"/>
              </a:rPr>
              <a:t>TWO</a:t>
            </a:r>
            <a:r>
              <a:rPr lang="en-US" sz="1200" dirty="0">
                <a:latin typeface="Century Gothic" panose="020B0502020202020204" pitchFamily="34" charset="0"/>
                <a:ea typeface="Calibri" panose="020F0502020204030204" pitchFamily="34" charset="0"/>
                <a:cs typeface="Arial" panose="020B0604020202020204" pitchFamily="34" charset="0"/>
              </a:rPr>
              <a:t> membership in the Facebook “Members Only” group for 1 full year</a:t>
            </a:r>
          </a:p>
          <a:p>
            <a:pPr marR="0" lvl="0">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Times New Roman" panose="02020603050405020304" pitchFamily="18" charset="0"/>
                <a:cs typeface="Arial" panose="020B0604020202020204" pitchFamily="34" charset="0"/>
              </a:rPr>
              <a:t>TWO</a:t>
            </a:r>
            <a:r>
              <a:rPr lang="en-US" sz="1200" dirty="0">
                <a:latin typeface="Century Gothic" panose="020B0502020202020204" pitchFamily="34" charset="0"/>
                <a:ea typeface="Times New Roman" panose="02020603050405020304" pitchFamily="18" charset="0"/>
                <a:cs typeface="Arial" panose="020B0604020202020204" pitchFamily="34" charset="0"/>
              </a:rPr>
              <a:t> email blasts sent to Full Membership anytime in 2021 (2000+ recipients)</a:t>
            </a:r>
          </a:p>
          <a:p>
            <a:pPr marR="0" lvl="0">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Times New Roman" panose="02020603050405020304" pitchFamily="18" charset="0"/>
                <a:cs typeface="Arial" panose="020B0604020202020204" pitchFamily="34" charset="0"/>
              </a:rPr>
              <a:t>TWO</a:t>
            </a:r>
            <a:r>
              <a:rPr lang="en-US" sz="1200" dirty="0">
                <a:latin typeface="Century Gothic" panose="020B0502020202020204" pitchFamily="34" charset="0"/>
                <a:ea typeface="Times New Roman" panose="02020603050405020304" pitchFamily="18" charset="0"/>
                <a:cs typeface="Arial" panose="020B0604020202020204" pitchFamily="34" charset="0"/>
              </a:rPr>
              <a:t> ads in the header photo area atop the Facebook group page for 3 days (1,000 members) </a:t>
            </a:r>
            <a:r>
              <a:rPr lang="en-US" sz="1200" dirty="0">
                <a:solidFill>
                  <a:srgbClr val="C00000"/>
                </a:solidFill>
                <a:latin typeface="Century Gothic" panose="020B0502020202020204" pitchFamily="34" charset="0"/>
                <a:ea typeface="Times New Roman" panose="02020603050405020304" pitchFamily="18" charset="0"/>
                <a:cs typeface="Arial" panose="020B0604020202020204" pitchFamily="34" charset="0"/>
              </a:rPr>
              <a:t>– NEW!</a:t>
            </a:r>
            <a:endParaRPr lang="en-US" sz="1200" dirty="0">
              <a:latin typeface="Century Gothic" panose="020B0502020202020204" pitchFamily="34" charset="0"/>
              <a:ea typeface="Times New Roman" panose="02020603050405020304" pitchFamily="18" charset="0"/>
              <a:cs typeface="Arial" panose="020B0604020202020204" pitchFamily="34" charset="0"/>
            </a:endParaRPr>
          </a:p>
          <a:p>
            <a:pPr marR="0" lvl="0">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Times New Roman" panose="02020603050405020304" pitchFamily="18" charset="0"/>
                <a:cs typeface="Arial" panose="020B0604020202020204" pitchFamily="34" charset="0"/>
              </a:rPr>
              <a:t>TWO</a:t>
            </a:r>
            <a:r>
              <a:rPr lang="en-US" sz="1200" dirty="0">
                <a:latin typeface="Century Gothic" panose="020B0502020202020204" pitchFamily="34" charset="0"/>
                <a:ea typeface="Times New Roman" panose="02020603050405020304" pitchFamily="18" charset="0"/>
                <a:cs typeface="Arial" panose="020B0604020202020204" pitchFamily="34" charset="0"/>
              </a:rPr>
              <a:t> ads in a SPIN newsletter (2000+ recipients plus 30 days on website)</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Listed on the SPIN website for a full year with a </a:t>
            </a:r>
            <a:r>
              <a:rPr lang="en-US" sz="1200" b="1" dirty="0">
                <a:latin typeface="Century Gothic" panose="020B0502020202020204" pitchFamily="34" charset="0"/>
                <a:ea typeface="Times New Roman" panose="02020603050405020304" pitchFamily="18" charset="0"/>
                <a:cs typeface="Arial" panose="020B0604020202020204" pitchFamily="34" charset="0"/>
              </a:rPr>
              <a:t>100-word</a:t>
            </a:r>
            <a:r>
              <a:rPr lang="en-US" sz="1200" dirty="0">
                <a:latin typeface="Century Gothic" panose="020B0502020202020204" pitchFamily="34" charset="0"/>
                <a:ea typeface="Times New Roman" panose="02020603050405020304" pitchFamily="18" charset="0"/>
                <a:cs typeface="Arial" panose="020B0604020202020204" pitchFamily="34" charset="0"/>
              </a:rPr>
              <a:t> description, logo and </a:t>
            </a:r>
            <a:r>
              <a:rPr lang="en-US" sz="1200" b="1" dirty="0">
                <a:latin typeface="Century Gothic" panose="020B0502020202020204" pitchFamily="34" charset="0"/>
                <a:ea typeface="Times New Roman" panose="02020603050405020304" pitchFamily="18" charset="0"/>
                <a:cs typeface="Arial" panose="020B0604020202020204" pitchFamily="34" charset="0"/>
              </a:rPr>
              <a:t>FOUR</a:t>
            </a:r>
            <a:r>
              <a:rPr lang="en-US" sz="1200" dirty="0">
                <a:latin typeface="Century Gothic" panose="020B0502020202020204" pitchFamily="34" charset="0"/>
                <a:ea typeface="Times New Roman" panose="02020603050405020304" pitchFamily="18" charset="0"/>
                <a:cs typeface="Arial" panose="020B0604020202020204" pitchFamily="34" charset="0"/>
              </a:rPr>
              <a:t> contacts name/phone/email</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Listed in the new SPIN Preferred Supplier Directory sent 1x per year to all members</a:t>
            </a:r>
            <a:br>
              <a:rPr lang="en-US" sz="1200" dirty="0">
                <a:latin typeface="Century Gothic" panose="020B0502020202020204" pitchFamily="34" charset="0"/>
                <a:ea typeface="Times New Roman" panose="02020603050405020304" pitchFamily="18" charset="0"/>
                <a:cs typeface="Arial" panose="020B0604020202020204" pitchFamily="34" charset="0"/>
              </a:rPr>
            </a:br>
            <a:r>
              <a:rPr lang="en-US" sz="1200" dirty="0">
                <a:latin typeface="Century Gothic" panose="020B0502020202020204" pitchFamily="34" charset="0"/>
                <a:ea typeface="Times New Roman" panose="02020603050405020304" pitchFamily="18" charset="0"/>
                <a:cs typeface="Arial" panose="020B0604020202020204" pitchFamily="34" charset="0"/>
              </a:rPr>
              <a:t> </a:t>
            </a:r>
            <a:r>
              <a:rPr lang="en-US" sz="1200" dirty="0">
                <a:solidFill>
                  <a:srgbClr val="C00000"/>
                </a:solidFill>
                <a:latin typeface="Century Gothic" panose="020B0502020202020204" pitchFamily="34" charset="0"/>
                <a:ea typeface="Times New Roman" panose="02020603050405020304" pitchFamily="18" charset="0"/>
                <a:cs typeface="Arial" panose="020B0604020202020204" pitchFamily="34" charset="0"/>
              </a:rPr>
              <a:t>– NEW!</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‘SPIN Preferred Supplier’ logo for your use</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FF42A38A-EFDF-4F87-9ACD-1E4D5FF0A354}"/>
              </a:ext>
            </a:extLst>
          </p:cNvPr>
          <p:cNvSpPr txBox="1">
            <a:spLocks/>
          </p:cNvSpPr>
          <p:nvPr/>
        </p:nvSpPr>
        <p:spPr>
          <a:xfrm>
            <a:off x="8093643" y="1880168"/>
            <a:ext cx="3784226" cy="4520632"/>
          </a:xfrm>
          <a:prstGeom prst="rect">
            <a:avLst/>
          </a:prstGeom>
          <a:solidFill>
            <a:schemeClr val="accent6">
              <a:lumMod val="60000"/>
              <a:lumOff val="40000"/>
            </a:schemeClr>
          </a:solidFill>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Calibri" panose="020F0502020204030204" pitchFamily="34" charset="0"/>
                <a:cs typeface="Arial" panose="020B0604020202020204" pitchFamily="34" charset="0"/>
              </a:rPr>
              <a:t>THREE</a:t>
            </a:r>
            <a:r>
              <a:rPr lang="en-US" sz="1200" dirty="0">
                <a:latin typeface="Century Gothic" panose="020B0502020202020204" pitchFamily="34" charset="0"/>
                <a:ea typeface="Calibri" panose="020F0502020204030204" pitchFamily="34" charset="0"/>
                <a:cs typeface="Arial" panose="020B0604020202020204" pitchFamily="34" charset="0"/>
              </a:rPr>
              <a:t> registrations to </a:t>
            </a:r>
            <a:r>
              <a:rPr lang="en-US" sz="1200" dirty="0" err="1">
                <a:latin typeface="Century Gothic" panose="020B0502020202020204" pitchFamily="34" charset="0"/>
                <a:ea typeface="Calibri" panose="020F0502020204030204" pitchFamily="34" charset="0"/>
                <a:cs typeface="Arial" panose="020B0604020202020204" pitchFamily="34" charset="0"/>
              </a:rPr>
              <a:t>SPINCon</a:t>
            </a:r>
            <a:r>
              <a:rPr lang="en-US" sz="1200">
                <a:latin typeface="Century Gothic" panose="020B0502020202020204" pitchFamily="34" charset="0"/>
                <a:ea typeface="Calibri" panose="020F0502020204030204" pitchFamily="34" charset="0"/>
                <a:cs typeface="Arial" panose="020B0604020202020204" pitchFamily="34" charset="0"/>
              </a:rPr>
              <a:t> 2022</a:t>
            </a:r>
            <a:endParaRPr lang="en-US" sz="1200" dirty="0">
              <a:latin typeface="Century Gothic" panose="020B0502020202020204" pitchFamily="34" charset="0"/>
              <a:ea typeface="Calibri" panose="020F0502020204030204" pitchFamily="34" charset="0"/>
              <a:cs typeface="Arial" panose="020B0604020202020204" pitchFamily="34" charset="0"/>
            </a:endParaRPr>
          </a:p>
          <a:p>
            <a:pPr>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Calibri" panose="020F0502020204030204" pitchFamily="34" charset="0"/>
                <a:cs typeface="Arial" panose="020B0604020202020204" pitchFamily="34" charset="0"/>
              </a:rPr>
              <a:t>THREE</a:t>
            </a:r>
            <a:r>
              <a:rPr lang="en-US" sz="1200" dirty="0">
                <a:latin typeface="Century Gothic" panose="020B0502020202020204" pitchFamily="34" charset="0"/>
                <a:ea typeface="Calibri" panose="020F0502020204030204" pitchFamily="34" charset="0"/>
                <a:cs typeface="Arial" panose="020B0604020202020204" pitchFamily="34" charset="0"/>
              </a:rPr>
              <a:t> membership in the Facebook “Members Only” group for 1 full year</a:t>
            </a:r>
          </a:p>
          <a:p>
            <a:pPr marR="0" lvl="0">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Times New Roman" panose="02020603050405020304" pitchFamily="18" charset="0"/>
                <a:cs typeface="Arial" panose="020B0604020202020204" pitchFamily="34" charset="0"/>
              </a:rPr>
              <a:t>THREE</a:t>
            </a:r>
            <a:r>
              <a:rPr lang="en-US" sz="1200" dirty="0">
                <a:latin typeface="Century Gothic" panose="020B0502020202020204" pitchFamily="34" charset="0"/>
                <a:ea typeface="Times New Roman" panose="02020603050405020304" pitchFamily="18" charset="0"/>
                <a:cs typeface="Arial" panose="020B0604020202020204" pitchFamily="34" charset="0"/>
              </a:rPr>
              <a:t> email blasts sent to Full Membership anytime in 2021 (2000+ recipients)</a:t>
            </a:r>
          </a:p>
          <a:p>
            <a:pPr marR="0" lvl="0">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Times New Roman" panose="02020603050405020304" pitchFamily="18" charset="0"/>
                <a:cs typeface="Arial" panose="020B0604020202020204" pitchFamily="34" charset="0"/>
              </a:rPr>
              <a:t>THREE</a:t>
            </a:r>
            <a:r>
              <a:rPr lang="en-US" sz="1200" dirty="0">
                <a:latin typeface="Century Gothic" panose="020B0502020202020204" pitchFamily="34" charset="0"/>
                <a:ea typeface="Times New Roman" panose="02020603050405020304" pitchFamily="18" charset="0"/>
                <a:cs typeface="Arial" panose="020B0604020202020204" pitchFamily="34" charset="0"/>
              </a:rPr>
              <a:t> ads in the header photo area atop the Facebook group page for 3 days (1,000 members) </a:t>
            </a:r>
            <a:r>
              <a:rPr lang="en-US" sz="1200" dirty="0">
                <a:solidFill>
                  <a:srgbClr val="C00000"/>
                </a:solidFill>
                <a:latin typeface="Century Gothic" panose="020B0502020202020204" pitchFamily="34" charset="0"/>
                <a:ea typeface="Times New Roman" panose="02020603050405020304" pitchFamily="18" charset="0"/>
                <a:cs typeface="Arial" panose="020B0604020202020204" pitchFamily="34" charset="0"/>
              </a:rPr>
              <a:t>– NEW!</a:t>
            </a:r>
            <a:endParaRPr lang="en-US" sz="1200" dirty="0">
              <a:latin typeface="Century Gothic" panose="020B0502020202020204" pitchFamily="34" charset="0"/>
              <a:ea typeface="Times New Roman" panose="02020603050405020304" pitchFamily="18" charset="0"/>
              <a:cs typeface="Arial" panose="020B0604020202020204" pitchFamily="34" charset="0"/>
            </a:endParaRPr>
          </a:p>
          <a:p>
            <a:pPr marR="0" lvl="0">
              <a:lnSpc>
                <a:spcPct val="115000"/>
              </a:lnSpc>
              <a:spcBef>
                <a:spcPts val="0"/>
              </a:spcBef>
              <a:spcAft>
                <a:spcPts val="1000"/>
              </a:spcAft>
              <a:buFont typeface="Wingdings" panose="05000000000000000000" pitchFamily="2" charset="2"/>
              <a:buChar char="v"/>
            </a:pPr>
            <a:r>
              <a:rPr lang="en-US" sz="1200" b="1" dirty="0">
                <a:latin typeface="Century Gothic" panose="020B0502020202020204" pitchFamily="34" charset="0"/>
                <a:ea typeface="Times New Roman" panose="02020603050405020304" pitchFamily="18" charset="0"/>
                <a:cs typeface="Arial" panose="020B0604020202020204" pitchFamily="34" charset="0"/>
              </a:rPr>
              <a:t>THREE</a:t>
            </a:r>
            <a:r>
              <a:rPr lang="en-US" sz="1200" dirty="0">
                <a:latin typeface="Century Gothic" panose="020B0502020202020204" pitchFamily="34" charset="0"/>
                <a:ea typeface="Times New Roman" panose="02020603050405020304" pitchFamily="18" charset="0"/>
                <a:cs typeface="Arial" panose="020B0604020202020204" pitchFamily="34" charset="0"/>
              </a:rPr>
              <a:t> ads in a SPIN newsletter (2000+ recipients plus 30 days on website)</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Listed on the SPIN website for a full year with a </a:t>
            </a:r>
            <a:r>
              <a:rPr lang="en-US" sz="1200" b="1" dirty="0">
                <a:latin typeface="Century Gothic" panose="020B0502020202020204" pitchFamily="34" charset="0"/>
                <a:ea typeface="Times New Roman" panose="02020603050405020304" pitchFamily="18" charset="0"/>
                <a:cs typeface="Arial" panose="020B0604020202020204" pitchFamily="34" charset="0"/>
              </a:rPr>
              <a:t>100-word</a:t>
            </a:r>
            <a:r>
              <a:rPr lang="en-US" sz="1200" dirty="0">
                <a:latin typeface="Century Gothic" panose="020B0502020202020204" pitchFamily="34" charset="0"/>
                <a:ea typeface="Times New Roman" panose="02020603050405020304" pitchFamily="18" charset="0"/>
                <a:cs typeface="Arial" panose="020B0604020202020204" pitchFamily="34" charset="0"/>
              </a:rPr>
              <a:t> description, logo and </a:t>
            </a:r>
            <a:r>
              <a:rPr lang="en-US" sz="1200" b="1" dirty="0">
                <a:latin typeface="Century Gothic" panose="020B0502020202020204" pitchFamily="34" charset="0"/>
                <a:ea typeface="Times New Roman" panose="02020603050405020304" pitchFamily="18" charset="0"/>
                <a:cs typeface="Arial" panose="020B0604020202020204" pitchFamily="34" charset="0"/>
              </a:rPr>
              <a:t>FOUR</a:t>
            </a:r>
            <a:r>
              <a:rPr lang="en-US" sz="1200" dirty="0">
                <a:latin typeface="Century Gothic" panose="020B0502020202020204" pitchFamily="34" charset="0"/>
                <a:ea typeface="Times New Roman" panose="02020603050405020304" pitchFamily="18" charset="0"/>
                <a:cs typeface="Arial" panose="020B0604020202020204" pitchFamily="34" charset="0"/>
              </a:rPr>
              <a:t> contacts name/phone/email</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Listed in the new SPIN Preferred Supplier Directory sent 1x per year to all members</a:t>
            </a:r>
            <a:br>
              <a:rPr lang="en-US" sz="1200" dirty="0">
                <a:latin typeface="Century Gothic" panose="020B0502020202020204" pitchFamily="34" charset="0"/>
                <a:ea typeface="Times New Roman" panose="02020603050405020304" pitchFamily="18" charset="0"/>
                <a:cs typeface="Arial" panose="020B0604020202020204" pitchFamily="34" charset="0"/>
              </a:rPr>
            </a:br>
            <a:r>
              <a:rPr lang="en-US" sz="1200" dirty="0">
                <a:latin typeface="Century Gothic" panose="020B0502020202020204" pitchFamily="34" charset="0"/>
                <a:ea typeface="Times New Roman" panose="02020603050405020304" pitchFamily="18" charset="0"/>
                <a:cs typeface="Arial" panose="020B0604020202020204" pitchFamily="34" charset="0"/>
              </a:rPr>
              <a:t> </a:t>
            </a:r>
            <a:r>
              <a:rPr lang="en-US" sz="1200" dirty="0">
                <a:solidFill>
                  <a:srgbClr val="C00000"/>
                </a:solidFill>
                <a:latin typeface="Century Gothic" panose="020B0502020202020204" pitchFamily="34" charset="0"/>
                <a:ea typeface="Times New Roman" panose="02020603050405020304" pitchFamily="18" charset="0"/>
                <a:cs typeface="Arial" panose="020B0604020202020204" pitchFamily="34" charset="0"/>
              </a:rPr>
              <a:t>– NEW!</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a:p>
            <a:pPr marR="0" lvl="0">
              <a:lnSpc>
                <a:spcPct val="115000"/>
              </a:lnSpc>
              <a:spcBef>
                <a:spcPts val="0"/>
              </a:spcBef>
              <a:spcAft>
                <a:spcPts val="1000"/>
              </a:spcAft>
              <a:buFont typeface="Wingdings" panose="05000000000000000000" pitchFamily="2" charset="2"/>
              <a:buChar char="v"/>
            </a:pPr>
            <a:r>
              <a:rPr lang="en-US" sz="1200" dirty="0">
                <a:latin typeface="Century Gothic" panose="020B0502020202020204" pitchFamily="34" charset="0"/>
                <a:ea typeface="Times New Roman" panose="02020603050405020304" pitchFamily="18" charset="0"/>
                <a:cs typeface="Arial" panose="020B0604020202020204" pitchFamily="34" charset="0"/>
              </a:rPr>
              <a:t>‘SPIN Preferred Supplier’ logo for your use</a:t>
            </a:r>
            <a:endParaRPr lang="en-US" sz="1200" dirty="0">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952ACC3-3758-4633-937C-CE0FA1352536}"/>
              </a:ext>
            </a:extLst>
          </p:cNvPr>
          <p:cNvSpPr txBox="1"/>
          <p:nvPr/>
        </p:nvSpPr>
        <p:spPr>
          <a:xfrm>
            <a:off x="253884" y="1121493"/>
            <a:ext cx="3442996" cy="700128"/>
          </a:xfrm>
          <a:prstGeom prst="rect">
            <a:avLst/>
          </a:prstGeom>
          <a:solidFill>
            <a:srgbClr val="3399FF"/>
          </a:solidFill>
        </p:spPr>
        <p:txBody>
          <a:bodyPr wrap="square" rtlCol="0">
            <a:spAutoFit/>
          </a:bodyPr>
          <a:lstStyle/>
          <a:p>
            <a:pPr marL="0" marR="0" lvl="0" indent="0" algn="ctr">
              <a:lnSpc>
                <a:spcPct val="115000"/>
              </a:lnSpc>
              <a:spcBef>
                <a:spcPts val="0"/>
              </a:spcBef>
              <a:spcAft>
                <a:spcPts val="1000"/>
              </a:spcAft>
              <a:buNone/>
            </a:pPr>
            <a:r>
              <a:rPr lang="en-US" b="1"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$4,000 YEAR-LONG SPONSORSHIP</a:t>
            </a:r>
            <a:endParaRPr lang="en-US" sz="1800" b="1"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6A19C2CD-C640-411D-82BB-A6A3AAC793F1}"/>
              </a:ext>
            </a:extLst>
          </p:cNvPr>
          <p:cNvSpPr txBox="1"/>
          <p:nvPr/>
        </p:nvSpPr>
        <p:spPr>
          <a:xfrm>
            <a:off x="4072087" y="1118813"/>
            <a:ext cx="3671331" cy="700128"/>
          </a:xfrm>
          <a:prstGeom prst="rect">
            <a:avLst/>
          </a:prstGeom>
          <a:solidFill>
            <a:srgbClr val="3399FF"/>
          </a:solidFill>
        </p:spPr>
        <p:txBody>
          <a:bodyPr wrap="square" rtlCol="0">
            <a:spAutoFit/>
          </a:bodyPr>
          <a:lstStyle/>
          <a:p>
            <a:pPr marL="0" marR="0" lvl="0" indent="0" algn="ctr">
              <a:lnSpc>
                <a:spcPct val="115000"/>
              </a:lnSpc>
              <a:spcBef>
                <a:spcPts val="0"/>
              </a:spcBef>
              <a:spcAft>
                <a:spcPts val="1000"/>
              </a:spcAft>
              <a:buNone/>
            </a:pPr>
            <a:r>
              <a:rPr lang="en-US" b="1"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$7,500 YEAR-LONG SPONSORSHIP </a:t>
            </a:r>
            <a:r>
              <a:rPr lang="en-US" sz="1600" b="1"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(Can be shared*)</a:t>
            </a:r>
            <a:endParaRPr lang="en-US" sz="1800" b="1" dirty="0">
              <a:solidFill>
                <a:schemeClr val="bg1"/>
              </a:solidFill>
              <a:effectLst/>
              <a:latin typeface="Century Gothic" panose="020B0502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id="{9F8CCD20-E4E7-4C19-86EE-F6E6E598CB66}"/>
              </a:ext>
            </a:extLst>
          </p:cNvPr>
          <p:cNvSpPr txBox="1"/>
          <p:nvPr/>
        </p:nvSpPr>
        <p:spPr>
          <a:xfrm>
            <a:off x="8093642" y="1125566"/>
            <a:ext cx="3784226" cy="668003"/>
          </a:xfrm>
          <a:prstGeom prst="rect">
            <a:avLst/>
          </a:prstGeom>
          <a:solidFill>
            <a:srgbClr val="3399FF"/>
          </a:solidFill>
        </p:spPr>
        <p:txBody>
          <a:bodyPr wrap="square" rtlCol="0">
            <a:spAutoFit/>
          </a:bodyPr>
          <a:lstStyle/>
          <a:p>
            <a:pPr lvl="0" algn="ctr">
              <a:lnSpc>
                <a:spcPct val="115000"/>
              </a:lnSpc>
              <a:spcAft>
                <a:spcPts val="1000"/>
              </a:spcAft>
            </a:pPr>
            <a:r>
              <a:rPr lang="en-US" b="1"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$10K YEAR-LONG SPONSORSHIP </a:t>
            </a:r>
            <a:r>
              <a:rPr lang="en-US" sz="1600" b="1" dirty="0">
                <a:solidFill>
                  <a:schemeClr val="bg1"/>
                </a:solidFill>
                <a:latin typeface="Century Gothic" panose="020B0502020202020204" pitchFamily="34" charset="0"/>
                <a:ea typeface="Times New Roman" panose="02020603050405020304" pitchFamily="18" charset="0"/>
                <a:cs typeface="Arial" panose="020B0604020202020204" pitchFamily="34" charset="0"/>
              </a:rPr>
              <a:t>(Can be shared*)</a:t>
            </a:r>
            <a:endParaRPr lang="en-US" b="1" dirty="0">
              <a:solidFill>
                <a:schemeClr val="bg1"/>
              </a:solidFill>
              <a:latin typeface="Century Gothic" panose="020B0502020202020204" pitchFamily="34" charset="0"/>
              <a:ea typeface="Times New Roman" panose="02020603050405020304" pitchFamily="18" charset="0"/>
              <a:cs typeface="Arial" panose="020B0604020202020204" pitchFamily="34" charset="0"/>
            </a:endParaRPr>
          </a:p>
        </p:txBody>
      </p:sp>
      <p:pic>
        <p:nvPicPr>
          <p:cNvPr id="30" name="Picture 29" descr="Logo, company name&#10;&#10;Description automatically generated">
            <a:extLst>
              <a:ext uri="{FF2B5EF4-FFF2-40B4-BE49-F238E27FC236}">
                <a16:creationId xmlns:a16="http://schemas.microsoft.com/office/drawing/2014/main" id="{C7CBF64E-9B36-4358-9BD9-4F2E8CAA1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67808" y="290813"/>
            <a:ext cx="1422028" cy="853217"/>
          </a:xfrm>
          <a:prstGeom prst="rect">
            <a:avLst/>
          </a:prstGeom>
        </p:spPr>
      </p:pic>
      <p:pic>
        <p:nvPicPr>
          <p:cNvPr id="32" name="Picture 31" descr="Logo&#10;&#10;Description automatically generated">
            <a:extLst>
              <a:ext uri="{FF2B5EF4-FFF2-40B4-BE49-F238E27FC236}">
                <a16:creationId xmlns:a16="http://schemas.microsoft.com/office/drawing/2014/main" id="{29A56748-F40E-43B4-992A-D34DFE1C6F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493" y="298748"/>
            <a:ext cx="1367686" cy="820065"/>
          </a:xfrm>
          <a:prstGeom prst="rect">
            <a:avLst/>
          </a:prstGeom>
        </p:spPr>
      </p:pic>
      <p:pic>
        <p:nvPicPr>
          <p:cNvPr id="34" name="Picture 33" descr="Logo, company name&#10;&#10;Description automatically generated">
            <a:extLst>
              <a:ext uri="{FF2B5EF4-FFF2-40B4-BE49-F238E27FC236}">
                <a16:creationId xmlns:a16="http://schemas.microsoft.com/office/drawing/2014/main" id="{DAD80E85-7818-4FD5-BDA7-40BF281001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4822" y="292161"/>
            <a:ext cx="1378671" cy="826652"/>
          </a:xfrm>
          <a:prstGeom prst="rect">
            <a:avLst/>
          </a:prstGeom>
        </p:spPr>
      </p:pic>
      <p:pic>
        <p:nvPicPr>
          <p:cNvPr id="36" name="Picture 35" descr="A picture containing logo&#10;&#10;Description automatically generated">
            <a:extLst>
              <a:ext uri="{FF2B5EF4-FFF2-40B4-BE49-F238E27FC236}">
                <a16:creationId xmlns:a16="http://schemas.microsoft.com/office/drawing/2014/main" id="{01BE4176-D186-4C3D-8988-BD28210D67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97875" y="269968"/>
            <a:ext cx="1290741" cy="774445"/>
          </a:xfrm>
          <a:prstGeom prst="rect">
            <a:avLst/>
          </a:prstGeom>
        </p:spPr>
      </p:pic>
      <p:pic>
        <p:nvPicPr>
          <p:cNvPr id="38" name="Picture 37" descr="A picture containing bubble chart&#10;&#10;Description automatically generated">
            <a:extLst>
              <a:ext uri="{FF2B5EF4-FFF2-40B4-BE49-F238E27FC236}">
                <a16:creationId xmlns:a16="http://schemas.microsoft.com/office/drawing/2014/main" id="{A56140D5-FD00-449E-B249-19B714F6DE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01717" y="140810"/>
            <a:ext cx="1399545" cy="839168"/>
          </a:xfrm>
          <a:prstGeom prst="rect">
            <a:avLst/>
          </a:prstGeom>
        </p:spPr>
      </p:pic>
      <p:pic>
        <p:nvPicPr>
          <p:cNvPr id="40" name="Picture 39" descr="A picture containing logo&#10;&#10;Description automatically generated">
            <a:extLst>
              <a:ext uri="{FF2B5EF4-FFF2-40B4-BE49-F238E27FC236}">
                <a16:creationId xmlns:a16="http://schemas.microsoft.com/office/drawing/2014/main" id="{5F3234EA-0147-4431-AFDA-0A08B51538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42286" y="249826"/>
            <a:ext cx="1358785" cy="814728"/>
          </a:xfrm>
          <a:prstGeom prst="rect">
            <a:avLst/>
          </a:prstGeom>
        </p:spPr>
      </p:pic>
      <p:sp>
        <p:nvSpPr>
          <p:cNvPr id="11" name="TextBox 10">
            <a:extLst>
              <a:ext uri="{FF2B5EF4-FFF2-40B4-BE49-F238E27FC236}">
                <a16:creationId xmlns:a16="http://schemas.microsoft.com/office/drawing/2014/main" id="{F2C895A7-2C6B-4A95-AB55-8413D306AB6E}"/>
              </a:ext>
            </a:extLst>
          </p:cNvPr>
          <p:cNvSpPr txBox="1"/>
          <p:nvPr/>
        </p:nvSpPr>
        <p:spPr>
          <a:xfrm>
            <a:off x="4072087" y="6485908"/>
            <a:ext cx="7805782" cy="307777"/>
          </a:xfrm>
          <a:prstGeom prst="rect">
            <a:avLst/>
          </a:prstGeom>
          <a:noFill/>
        </p:spPr>
        <p:txBody>
          <a:bodyPr wrap="square" rtlCol="0">
            <a:spAutoFit/>
          </a:bodyPr>
          <a:lstStyle/>
          <a:p>
            <a:pPr algn="ctr"/>
            <a:r>
              <a:rPr lang="en-US" sz="1400" dirty="0"/>
              <a:t>*These packages can be split with other organizations to reduce your investment!</a:t>
            </a:r>
          </a:p>
        </p:txBody>
      </p:sp>
    </p:spTree>
    <p:extLst>
      <p:ext uri="{BB962C8B-B14F-4D97-AF65-F5344CB8AC3E}">
        <p14:creationId xmlns:p14="http://schemas.microsoft.com/office/powerpoint/2010/main" val="334827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FBD44E-BBDF-4DD2-9878-C673D29C8E21}"/>
              </a:ext>
            </a:extLst>
          </p:cNvPr>
          <p:cNvSpPr>
            <a:spLocks noGrp="1"/>
          </p:cNvSpPr>
          <p:nvPr>
            <p:ph idx="1"/>
          </p:nvPr>
        </p:nvSpPr>
        <p:spPr>
          <a:xfrm>
            <a:off x="191192" y="146454"/>
            <a:ext cx="11809615" cy="1551717"/>
          </a:xfrm>
        </p:spPr>
        <p:txBody>
          <a:bodyPr>
            <a:normAutofit lnSpcReduction="10000"/>
          </a:bodyPr>
          <a:lstStyle/>
          <a:p>
            <a:pPr marL="0" indent="0">
              <a:buNone/>
            </a:pPr>
            <a:r>
              <a:rPr lang="en-US" sz="1600" b="1" i="1" dirty="0"/>
              <a:t>SPIN Sponsorship Agreement</a:t>
            </a:r>
          </a:p>
          <a:p>
            <a:r>
              <a:rPr lang="en-US" sz="1200" dirty="0"/>
              <a:t>This Agreement is between The Planner Networks, LLC (dba </a:t>
            </a:r>
            <a:r>
              <a:rPr lang="en-US" sz="1200" dirty="0" err="1"/>
              <a:t>SPIN:Senior</a:t>
            </a:r>
            <a:r>
              <a:rPr lang="en-US" sz="1200" dirty="0"/>
              <a:t> Planners Industry Network) with offices at 2211 Marilyn Avenue Eagan, MN 55122 (“SPIN”) and “Sponsor” listed below. </a:t>
            </a:r>
          </a:p>
          <a:p>
            <a:pPr marL="0" indent="0">
              <a:buNone/>
            </a:pPr>
            <a:r>
              <a:rPr lang="en-US" sz="1200" b="1" dirty="0"/>
              <a:t>Terms</a:t>
            </a:r>
            <a:r>
              <a:rPr lang="en-US" sz="1200" dirty="0"/>
              <a:t> </a:t>
            </a:r>
          </a:p>
          <a:p>
            <a:r>
              <a:rPr lang="en-US" sz="1200" dirty="0"/>
              <a:t>This agreement is in effect for one year from the date full payment is received. Unused benefits are forfeited at the end of Sponsor’s enrollment year. Exception: If SPIN is unable to fulfill any benefits through no fault of Sponsor, such benefits will be rolled over to the next year until fulfilled, or will be substituted with other benefits as mutually agreed upon by both parties.</a:t>
            </a:r>
          </a:p>
        </p:txBody>
      </p:sp>
      <p:sp>
        <p:nvSpPr>
          <p:cNvPr id="7" name="TextBox 6">
            <a:extLst>
              <a:ext uri="{FF2B5EF4-FFF2-40B4-BE49-F238E27FC236}">
                <a16:creationId xmlns:a16="http://schemas.microsoft.com/office/drawing/2014/main" id="{F7A88CFA-E08B-4AC4-A61C-FBCF1716475C}"/>
              </a:ext>
            </a:extLst>
          </p:cNvPr>
          <p:cNvSpPr txBox="1"/>
          <p:nvPr/>
        </p:nvSpPr>
        <p:spPr>
          <a:xfrm>
            <a:off x="518161" y="2033127"/>
            <a:ext cx="5108198" cy="1661993"/>
          </a:xfrm>
          <a:prstGeom prst="rect">
            <a:avLst/>
          </a:prstGeom>
          <a:noFill/>
          <a:ln>
            <a:solidFill>
              <a:schemeClr val="tx1"/>
            </a:solidFill>
          </a:ln>
        </p:spPr>
        <p:txBody>
          <a:bodyPr wrap="square" rtlCol="0">
            <a:spAutoFit/>
          </a:bodyPr>
          <a:lstStyle/>
          <a:p>
            <a:r>
              <a:rPr lang="en-US" sz="1400" b="1" i="1" u="sng" dirty="0">
                <a:effectLst/>
                <a:latin typeface="Century Gothic" panose="020B0502020202020204" pitchFamily="34" charset="0"/>
                <a:ea typeface="Times New Roman" panose="02020603050405020304" pitchFamily="18" charset="0"/>
                <a:cs typeface="Times New Roman" panose="02020603050405020304" pitchFamily="18" charset="0"/>
              </a:rPr>
              <a:t>SPONSOR WHO WILL BE THE PRIMARY SPIN MEMBER:</a:t>
            </a:r>
          </a:p>
          <a:p>
            <a:endParaRPr lang="en-US" sz="1400" b="1" i="1" u="sng"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sz="1400" dirty="0">
              <a:latin typeface="Century Gothic" panose="020B0502020202020204" pitchFamily="34" charset="0"/>
            </a:endParaRPr>
          </a:p>
          <a:p>
            <a:pPr>
              <a:tabLst>
                <a:tab pos="517525" algn="l"/>
                <a:tab pos="914400" algn="l"/>
                <a:tab pos="1371600" algn="l"/>
                <a:tab pos="1828800" algn="l"/>
                <a:tab pos="2286000" algn="l"/>
                <a:tab pos="4805363" algn="r"/>
              </a:tabLst>
            </a:pPr>
            <a:r>
              <a:rPr lang="en-US" sz="1200" dirty="0">
                <a:latin typeface="Century Gothic" panose="020B0502020202020204" pitchFamily="34" charset="0"/>
              </a:rPr>
              <a:t>Name: </a:t>
            </a:r>
            <a:r>
              <a:rPr lang="en-US" sz="1200" u="sng" dirty="0">
                <a:latin typeface="Century Gothic" panose="020B0502020202020204" pitchFamily="34" charset="0"/>
              </a:rPr>
              <a:t>					</a:t>
            </a:r>
            <a:endParaRPr lang="en-US" sz="1200" dirty="0">
              <a:latin typeface="Century Gothic" panose="020B0502020202020204" pitchFamily="34" charset="0"/>
            </a:endParaRPr>
          </a:p>
          <a:p>
            <a:pPr>
              <a:tabLst>
                <a:tab pos="517525" algn="l"/>
                <a:tab pos="914400" algn="l"/>
                <a:tab pos="1371600" algn="l"/>
                <a:tab pos="1828800" algn="l"/>
                <a:tab pos="2286000" algn="l"/>
                <a:tab pos="4805363" algn="r"/>
              </a:tabLst>
            </a:pPr>
            <a:endParaRPr lang="en-US" sz="1200" dirty="0">
              <a:latin typeface="Century Gothic" panose="020B0502020202020204" pitchFamily="34" charset="0"/>
            </a:endParaRPr>
          </a:p>
          <a:p>
            <a:pPr>
              <a:tabLst>
                <a:tab pos="517525" algn="l"/>
                <a:tab pos="914400" algn="l"/>
                <a:tab pos="1371600" algn="l"/>
                <a:tab pos="1828800" algn="l"/>
                <a:tab pos="2286000" algn="l"/>
                <a:tab pos="4805363" algn="r"/>
              </a:tabLst>
            </a:pPr>
            <a:r>
              <a:rPr lang="en-US" sz="1200" dirty="0">
                <a:latin typeface="Century Gothic" panose="020B0502020202020204" pitchFamily="34" charset="0"/>
              </a:rPr>
              <a:t>Email: </a:t>
            </a:r>
            <a:r>
              <a:rPr lang="en-US" sz="1200" u="sng" dirty="0">
                <a:latin typeface="Century Gothic" panose="020B0502020202020204" pitchFamily="34" charset="0"/>
              </a:rPr>
              <a:t>						</a:t>
            </a:r>
            <a:endParaRPr lang="en-US" sz="1200" dirty="0">
              <a:latin typeface="Century Gothic" panose="020B0502020202020204" pitchFamily="34" charset="0"/>
            </a:endParaRPr>
          </a:p>
          <a:p>
            <a:pPr>
              <a:tabLst>
                <a:tab pos="517525" algn="l"/>
                <a:tab pos="914400" algn="l"/>
                <a:tab pos="1371600" algn="l"/>
                <a:tab pos="1828800" algn="l"/>
                <a:tab pos="2286000" algn="l"/>
                <a:tab pos="4805363" algn="r"/>
              </a:tabLst>
            </a:pPr>
            <a:endParaRPr lang="en-US" sz="1200" dirty="0">
              <a:latin typeface="Century Gothic" panose="020B0502020202020204" pitchFamily="34" charset="0"/>
            </a:endParaRPr>
          </a:p>
          <a:p>
            <a:pPr>
              <a:tabLst>
                <a:tab pos="517525" algn="l"/>
                <a:tab pos="914400" algn="l"/>
                <a:tab pos="1371600" algn="l"/>
                <a:tab pos="1828800" algn="l"/>
                <a:tab pos="2286000" algn="l"/>
                <a:tab pos="4805363" algn="r"/>
              </a:tabLst>
            </a:pPr>
            <a:r>
              <a:rPr lang="en-US" sz="1200" dirty="0">
                <a:latin typeface="Century Gothic" panose="020B0502020202020204" pitchFamily="34" charset="0"/>
              </a:rPr>
              <a:t>Phone: </a:t>
            </a:r>
            <a:r>
              <a:rPr lang="en-US" sz="1200" u="sng" dirty="0">
                <a:latin typeface="Century Gothic" panose="020B0502020202020204" pitchFamily="34" charset="0"/>
              </a:rPr>
              <a:t>					</a:t>
            </a:r>
            <a:endParaRPr lang="en-US" sz="1200" dirty="0">
              <a:latin typeface="Century Gothic" panose="020B0502020202020204" pitchFamily="34" charset="0"/>
            </a:endParaRPr>
          </a:p>
        </p:txBody>
      </p:sp>
      <p:sp>
        <p:nvSpPr>
          <p:cNvPr id="9" name="TextBox 8">
            <a:extLst>
              <a:ext uri="{FF2B5EF4-FFF2-40B4-BE49-F238E27FC236}">
                <a16:creationId xmlns:a16="http://schemas.microsoft.com/office/drawing/2014/main" id="{2AC62764-7215-456E-B111-EA5091F4FFBE}"/>
              </a:ext>
            </a:extLst>
          </p:cNvPr>
          <p:cNvSpPr txBox="1"/>
          <p:nvPr/>
        </p:nvSpPr>
        <p:spPr>
          <a:xfrm>
            <a:off x="6096000" y="2033127"/>
            <a:ext cx="5669279" cy="1661993"/>
          </a:xfrm>
          <a:prstGeom prst="rect">
            <a:avLst/>
          </a:prstGeom>
          <a:noFill/>
          <a:ln>
            <a:solidFill>
              <a:schemeClr val="tx1"/>
            </a:solidFill>
          </a:ln>
        </p:spPr>
        <p:txBody>
          <a:bodyPr wrap="square" rtlCol="0">
            <a:spAutoFit/>
          </a:bodyPr>
          <a:lstStyle/>
          <a:p>
            <a:pPr marL="0" marR="0">
              <a:spcBef>
                <a:spcPts val="0"/>
              </a:spcBef>
              <a:spcAft>
                <a:spcPts val="0"/>
              </a:spcAft>
            </a:pPr>
            <a:r>
              <a:rPr lang="en-US" sz="1400" b="1" i="1" u="sng" dirty="0">
                <a:effectLst/>
                <a:latin typeface="Century Gothic" panose="020B0502020202020204" pitchFamily="34" charset="0"/>
                <a:ea typeface="Times New Roman" panose="02020603050405020304" pitchFamily="18" charset="0"/>
                <a:cs typeface="Times New Roman" panose="02020603050405020304" pitchFamily="18" charset="0"/>
              </a:rPr>
              <a:t>Please provide a contact to fulfill any marketing items if different from primary contact.</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endParaRPr lang="en-US" sz="1400" dirty="0">
              <a:latin typeface="Century Gothic" panose="020B0502020202020204" pitchFamily="34" charset="0"/>
            </a:endParaRPr>
          </a:p>
          <a:p>
            <a:pPr>
              <a:tabLst>
                <a:tab pos="914400" algn="r"/>
                <a:tab pos="1371600" algn="r"/>
                <a:tab pos="1828800" algn="r"/>
                <a:tab pos="2346325" algn="r"/>
                <a:tab pos="5375275" algn="r"/>
              </a:tabLst>
            </a:pPr>
            <a:r>
              <a:rPr lang="en-US" sz="1200" dirty="0">
                <a:latin typeface="Century Gothic" panose="020B0502020202020204" pitchFamily="34" charset="0"/>
              </a:rPr>
              <a:t>Name: </a:t>
            </a:r>
            <a:r>
              <a:rPr lang="en-US" sz="1200" u="sng" dirty="0">
                <a:latin typeface="Century Gothic" panose="020B0502020202020204" pitchFamily="34" charset="0"/>
              </a:rPr>
              <a:t>					</a:t>
            </a:r>
            <a:endParaRPr lang="en-US" sz="1200" dirty="0">
              <a:latin typeface="Century Gothic" panose="020B0502020202020204" pitchFamily="34" charset="0"/>
            </a:endParaRPr>
          </a:p>
          <a:p>
            <a:pPr>
              <a:tabLst>
                <a:tab pos="914400" algn="r"/>
                <a:tab pos="1371600" algn="r"/>
                <a:tab pos="1828800" algn="r"/>
                <a:tab pos="2346325" algn="r"/>
                <a:tab pos="5375275" algn="r"/>
              </a:tabLst>
            </a:pPr>
            <a:endParaRPr lang="en-US" sz="1200" dirty="0">
              <a:latin typeface="Century Gothic" panose="020B0502020202020204" pitchFamily="34" charset="0"/>
            </a:endParaRPr>
          </a:p>
          <a:p>
            <a:pPr>
              <a:tabLst>
                <a:tab pos="914400" algn="r"/>
                <a:tab pos="1371600" algn="r"/>
                <a:tab pos="1828800" algn="r"/>
                <a:tab pos="2346325" algn="r"/>
                <a:tab pos="5375275" algn="r"/>
              </a:tabLst>
            </a:pPr>
            <a:r>
              <a:rPr lang="en-US" sz="1200" dirty="0">
                <a:latin typeface="Century Gothic" panose="020B0502020202020204" pitchFamily="34" charset="0"/>
              </a:rPr>
              <a:t>Email: </a:t>
            </a:r>
            <a:r>
              <a:rPr lang="en-US" sz="1200" u="sng" dirty="0">
                <a:latin typeface="Century Gothic" panose="020B0502020202020204" pitchFamily="34" charset="0"/>
              </a:rPr>
              <a:t>					</a:t>
            </a:r>
            <a:endParaRPr lang="en-US" sz="1200" dirty="0">
              <a:latin typeface="Century Gothic" panose="020B0502020202020204" pitchFamily="34" charset="0"/>
            </a:endParaRPr>
          </a:p>
          <a:p>
            <a:pPr>
              <a:tabLst>
                <a:tab pos="914400" algn="r"/>
                <a:tab pos="1371600" algn="r"/>
                <a:tab pos="1828800" algn="r"/>
                <a:tab pos="2346325" algn="r"/>
                <a:tab pos="5375275" algn="r"/>
              </a:tabLst>
            </a:pPr>
            <a:endParaRPr lang="en-US" sz="1200" dirty="0">
              <a:latin typeface="Century Gothic" panose="020B0502020202020204" pitchFamily="34" charset="0"/>
            </a:endParaRPr>
          </a:p>
          <a:p>
            <a:pPr>
              <a:tabLst>
                <a:tab pos="914400" algn="r"/>
                <a:tab pos="1371600" algn="r"/>
                <a:tab pos="1828800" algn="r"/>
                <a:tab pos="2346325" algn="r"/>
                <a:tab pos="5375275" algn="r"/>
              </a:tabLst>
            </a:pPr>
            <a:r>
              <a:rPr lang="en-US" sz="1200" dirty="0">
                <a:latin typeface="Century Gothic" panose="020B0502020202020204" pitchFamily="34" charset="0"/>
              </a:rPr>
              <a:t>Phone: </a:t>
            </a:r>
            <a:r>
              <a:rPr lang="en-US" sz="1200" u="sng" dirty="0">
                <a:latin typeface="Century Gothic" panose="020B0502020202020204" pitchFamily="34" charset="0"/>
              </a:rPr>
              <a:t>					</a:t>
            </a:r>
            <a:endParaRPr lang="en-US" sz="1200" dirty="0">
              <a:latin typeface="Century Gothic" panose="020B0502020202020204" pitchFamily="34" charset="0"/>
            </a:endParaRPr>
          </a:p>
        </p:txBody>
      </p:sp>
      <p:sp>
        <p:nvSpPr>
          <p:cNvPr id="10" name="TextBox 9">
            <a:extLst>
              <a:ext uri="{FF2B5EF4-FFF2-40B4-BE49-F238E27FC236}">
                <a16:creationId xmlns:a16="http://schemas.microsoft.com/office/drawing/2014/main" id="{649C7573-4B88-450F-8F68-EF6D15EDEF8D}"/>
              </a:ext>
            </a:extLst>
          </p:cNvPr>
          <p:cNvSpPr txBox="1"/>
          <p:nvPr/>
        </p:nvSpPr>
        <p:spPr>
          <a:xfrm>
            <a:off x="518161" y="4039194"/>
            <a:ext cx="11247118" cy="1384995"/>
          </a:xfrm>
          <a:prstGeom prst="rect">
            <a:avLst/>
          </a:prstGeom>
          <a:noFill/>
          <a:ln>
            <a:solidFill>
              <a:schemeClr val="tx1"/>
            </a:solidFill>
          </a:ln>
        </p:spPr>
        <p:txBody>
          <a:bodyPr wrap="square" rtlCol="0">
            <a:spAutoFit/>
          </a:bodyPr>
          <a:lstStyle/>
          <a:p>
            <a:pPr marL="0" marR="0">
              <a:spcBef>
                <a:spcPts val="0"/>
              </a:spcBef>
              <a:spcAft>
                <a:spcPts val="0"/>
              </a:spcAft>
            </a:pPr>
            <a: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t>Accepted and agreed to terms and conditions:  </a:t>
            </a:r>
            <a:r>
              <a:rPr lang="en-US" sz="1400" b="1" i="1" dirty="0">
                <a:effectLst/>
                <a:latin typeface="Century Gothic" panose="020B0502020202020204" pitchFamily="34" charset="0"/>
                <a:ea typeface="Times New Roman" panose="02020603050405020304" pitchFamily="18" charset="0"/>
                <a:cs typeface="Times New Roman" panose="02020603050405020304" pitchFamily="18" charset="0"/>
              </a:rPr>
              <a:t>For Sponsor:</a:t>
            </a:r>
            <a:r>
              <a:rPr lang="en-US" sz="1400" i="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400" i="1" dirty="0">
                <a:effectLst/>
                <a:latin typeface="Century Gothic" panose="020B0502020202020204" pitchFamily="34" charset="0"/>
                <a:ea typeface="Times New Roman" panose="02020603050405020304" pitchFamily="18" charset="0"/>
                <a:cs typeface="Times New Roman" panose="02020603050405020304" pitchFamily="18" charset="0"/>
              </a:rPr>
              <a:t> </a:t>
            </a: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tabLst>
                <a:tab pos="5426075" algn="r"/>
                <a:tab pos="5546725" algn="l"/>
              </a:tabLst>
            </a:pPr>
            <a:r>
              <a:rPr lang="en-US" sz="1400" dirty="0">
                <a:effectLst/>
                <a:latin typeface="Calibri" panose="020F0502020204030204" pitchFamily="34" charset="0"/>
                <a:ea typeface="Times New Roman" panose="02020603050405020304" pitchFamily="18" charset="0"/>
                <a:cs typeface="Calibri" panose="020F0502020204030204" pitchFamily="34" charset="0"/>
              </a:rPr>
              <a:t>Name: </a:t>
            </a:r>
            <a:r>
              <a:rPr lang="en-US" sz="1400" u="sng" dirty="0">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   Date: </a:t>
            </a:r>
            <a:r>
              <a:rPr lang="en-US" sz="1400" u="sng" dirty="0">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Times New Roman" panose="02020603050405020304" pitchFamily="18" charset="0"/>
              <a:cs typeface="Calibri" panose="020F0502020204030204" pitchFamily="34" charset="0"/>
            </a:endParaRP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		</a:t>
            </a: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Calibri" panose="020F0502020204030204" pitchFamily="34" charset="0"/>
              </a:rPr>
              <a:t>Company: </a:t>
            </a:r>
            <a:r>
              <a:rPr lang="en-US" sz="1400" u="sng" dirty="0">
                <a:effectLst/>
                <a:latin typeface="Calibri" panose="020F0502020204030204" pitchFamily="34" charset="0"/>
                <a:ea typeface="Times New Roman" panose="02020603050405020304" pitchFamily="18" charset="0"/>
                <a:cs typeface="Calibri" panose="020F0502020204030204" pitchFamily="34" charset="0"/>
              </a:rPr>
              <a:t>						  </a:t>
            </a:r>
            <a:r>
              <a:rPr lang="en-US" sz="1400" dirty="0">
                <a:effectLst/>
                <a:latin typeface="Calibri" panose="020F0502020204030204" pitchFamily="34" charset="0"/>
                <a:ea typeface="Times New Roman" panose="02020603050405020304" pitchFamily="18" charset="0"/>
                <a:cs typeface="Calibri" panose="020F0502020204030204" pitchFamily="34" charset="0"/>
              </a:rPr>
              <a:t>  Signature: </a:t>
            </a:r>
            <a:r>
              <a:rPr lang="en-US" sz="1400" u="sng" dirty="0">
                <a:latin typeface="Calibri" panose="020F0502020204030204" pitchFamily="34" charset="0"/>
                <a:cs typeface="Calibri" panose="020F0502020204030204" pitchFamily="34" charset="0"/>
              </a:rPr>
              <a:t>					</a:t>
            </a:r>
            <a:br>
              <a:rPr lang="en-US" sz="1400" dirty="0">
                <a:effectLst/>
                <a:latin typeface="Century Gothic" panose="020B0502020202020204" pitchFamily="34" charset="0"/>
                <a:ea typeface="Times New Roman" panose="02020603050405020304" pitchFamily="18" charset="0"/>
                <a:cs typeface="Times New Roman" panose="02020603050405020304" pitchFamily="18" charset="0"/>
              </a:rPr>
            </a:br>
            <a:endParaRPr lang="en-US" sz="1400" dirty="0">
              <a:effectLst/>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81542991-EB58-4D19-B568-90B569D38AFC}"/>
              </a:ext>
            </a:extLst>
          </p:cNvPr>
          <p:cNvSpPr txBox="1"/>
          <p:nvPr/>
        </p:nvSpPr>
        <p:spPr>
          <a:xfrm>
            <a:off x="518160" y="5760867"/>
            <a:ext cx="11247117" cy="738664"/>
          </a:xfrm>
          <a:prstGeom prst="rect">
            <a:avLst/>
          </a:prstGeom>
          <a:noFill/>
          <a:ln>
            <a:solidFill>
              <a:schemeClr val="tx1"/>
            </a:solidFill>
          </a:ln>
        </p:spPr>
        <p:txBody>
          <a:bodyPr wrap="square" rtlCol="0">
            <a:spAutoFit/>
          </a:bodyPr>
          <a:lstStyle/>
          <a:p>
            <a:endParaRPr lang="en-US" sz="1400" b="1" dirty="0">
              <a:latin typeface="Century Gothic" panose="020B0502020202020204" pitchFamily="34" charset="0"/>
            </a:endParaRPr>
          </a:p>
          <a:p>
            <a:r>
              <a:rPr lang="en-US" sz="1400" b="1" dirty="0">
                <a:latin typeface="Century Gothic" panose="020B0502020202020204" pitchFamily="34" charset="0"/>
              </a:rPr>
              <a:t>For</a:t>
            </a:r>
            <a:r>
              <a:rPr lang="en-US" sz="1400" dirty="0">
                <a:latin typeface="Century Gothic" panose="020B0502020202020204" pitchFamily="34" charset="0"/>
              </a:rPr>
              <a:t> </a:t>
            </a:r>
            <a:r>
              <a:rPr lang="en-US" sz="1400" b="1" dirty="0">
                <a:latin typeface="Century Gothic" panose="020B0502020202020204" pitchFamily="34" charset="0"/>
              </a:rPr>
              <a:t>SPIN</a:t>
            </a:r>
            <a:r>
              <a:rPr lang="en-US" sz="1400" dirty="0">
                <a:latin typeface="Century Gothic" panose="020B0502020202020204" pitchFamily="34" charset="0"/>
              </a:rPr>
              <a:t>: </a:t>
            </a:r>
            <a:r>
              <a:rPr lang="en-US" sz="1400" u="sng" dirty="0">
                <a:latin typeface="Century Gothic" panose="020B0502020202020204" pitchFamily="34" charset="0"/>
              </a:rPr>
              <a:t>						 </a:t>
            </a:r>
            <a:r>
              <a:rPr lang="en-US" sz="1400" dirty="0">
                <a:latin typeface="Century Gothic" panose="020B0502020202020204" pitchFamily="34" charset="0"/>
              </a:rPr>
              <a:t>   </a:t>
            </a:r>
            <a:r>
              <a:rPr lang="en-US" sz="1400" dirty="0">
                <a:latin typeface="Calibri" panose="020F0502020204030204" pitchFamily="34" charset="0"/>
                <a:ea typeface="Times New Roman" panose="02020603050405020304" pitchFamily="18" charset="0"/>
                <a:cs typeface="Calibri" panose="020F0502020204030204" pitchFamily="34" charset="0"/>
              </a:rPr>
              <a:t>Date: </a:t>
            </a:r>
            <a:r>
              <a:rPr lang="en-US" sz="1400" u="sng" dirty="0">
                <a:latin typeface="Calibri" panose="020F0502020204030204" pitchFamily="34" charset="0"/>
                <a:ea typeface="Times New Roman" panose="02020603050405020304" pitchFamily="18" charset="0"/>
                <a:cs typeface="Calibri" panose="020F0502020204030204" pitchFamily="34" charset="0"/>
              </a:rPr>
              <a:t>						</a:t>
            </a:r>
            <a:br>
              <a:rPr lang="en-US" sz="1400" dirty="0">
                <a:latin typeface="Century Gothic" panose="020B0502020202020204" pitchFamily="34" charset="0"/>
              </a:rPr>
            </a:br>
            <a:r>
              <a:rPr lang="en-US" sz="1400" dirty="0">
                <a:latin typeface="Century Gothic" panose="020B0502020202020204" pitchFamily="34" charset="0"/>
              </a:rPr>
              <a:t>	</a:t>
            </a:r>
            <a:r>
              <a:rPr lang="en-US" sz="1400" dirty="0"/>
              <a:t>Shawna Suckow, Founder SPIN</a:t>
            </a:r>
          </a:p>
        </p:txBody>
      </p:sp>
    </p:spTree>
    <p:extLst>
      <p:ext uri="{BB962C8B-B14F-4D97-AF65-F5344CB8AC3E}">
        <p14:creationId xmlns:p14="http://schemas.microsoft.com/office/powerpoint/2010/main" val="324232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FFBD44E-BBDF-4DD2-9878-C673D29C8E21}"/>
              </a:ext>
            </a:extLst>
          </p:cNvPr>
          <p:cNvSpPr>
            <a:spLocks noGrp="1"/>
          </p:cNvSpPr>
          <p:nvPr>
            <p:ph idx="1"/>
          </p:nvPr>
        </p:nvSpPr>
        <p:spPr>
          <a:xfrm>
            <a:off x="191192" y="146454"/>
            <a:ext cx="11809615" cy="369333"/>
          </a:xfrm>
        </p:spPr>
        <p:txBody>
          <a:bodyPr>
            <a:normAutofit fontScale="92500" lnSpcReduction="10000"/>
          </a:bodyPr>
          <a:lstStyle/>
          <a:p>
            <a:pPr marL="0" indent="0">
              <a:buNone/>
            </a:pPr>
            <a:r>
              <a:rPr lang="en-US" sz="2400" b="1" dirty="0"/>
              <a:t>Please provide the following information according to your Sponsorship Level.</a:t>
            </a:r>
          </a:p>
          <a:p>
            <a:endParaRPr lang="en-US" sz="1800" dirty="0"/>
          </a:p>
        </p:txBody>
      </p:sp>
      <p:sp>
        <p:nvSpPr>
          <p:cNvPr id="2" name="TextBox 1">
            <a:extLst>
              <a:ext uri="{FF2B5EF4-FFF2-40B4-BE49-F238E27FC236}">
                <a16:creationId xmlns:a16="http://schemas.microsoft.com/office/drawing/2014/main" id="{F5562240-155B-41F2-83C0-0FEF65AE2D34}"/>
              </a:ext>
            </a:extLst>
          </p:cNvPr>
          <p:cNvSpPr txBox="1"/>
          <p:nvPr/>
        </p:nvSpPr>
        <p:spPr>
          <a:xfrm>
            <a:off x="281353" y="629585"/>
            <a:ext cx="11476893" cy="369332"/>
          </a:xfrm>
          <a:prstGeom prst="rect">
            <a:avLst/>
          </a:prstGeom>
          <a:solidFill>
            <a:schemeClr val="bg2">
              <a:lumMod val="75000"/>
            </a:schemeClr>
          </a:solidFill>
          <a:ln w="15875">
            <a:solidFill>
              <a:schemeClr val="tx1">
                <a:lumMod val="65000"/>
                <a:lumOff val="35000"/>
              </a:schemeClr>
            </a:solidFill>
          </a:ln>
        </p:spPr>
        <p:txBody>
          <a:bodyPr wrap="square" rtlCol="0">
            <a:spAutoFit/>
          </a:bodyPr>
          <a:lstStyle/>
          <a:p>
            <a:r>
              <a:rPr lang="en-US" dirty="0"/>
              <a:t>Provide 50 - 100 words for the advertisement on the SPIN Website &amp; Preferred Supplier Directory </a:t>
            </a:r>
            <a:r>
              <a:rPr lang="en-US" sz="1200" dirty="0"/>
              <a:t>(per your Sponsorship allotment)</a:t>
            </a:r>
            <a:endParaRPr lang="en-US" dirty="0"/>
          </a:p>
        </p:txBody>
      </p:sp>
      <p:sp>
        <p:nvSpPr>
          <p:cNvPr id="3" name="TextBox 2">
            <a:extLst>
              <a:ext uri="{FF2B5EF4-FFF2-40B4-BE49-F238E27FC236}">
                <a16:creationId xmlns:a16="http://schemas.microsoft.com/office/drawing/2014/main" id="{CCCEC5C5-CFF7-42B9-A6B1-167E8B834AE5}"/>
              </a:ext>
            </a:extLst>
          </p:cNvPr>
          <p:cNvSpPr txBox="1"/>
          <p:nvPr/>
        </p:nvSpPr>
        <p:spPr>
          <a:xfrm>
            <a:off x="281353" y="1078992"/>
            <a:ext cx="11476893" cy="2031325"/>
          </a:xfrm>
          <a:prstGeom prst="rect">
            <a:avLst/>
          </a:prstGeom>
          <a:noFill/>
          <a:ln w="15875">
            <a:solidFill>
              <a:schemeClr val="tx1">
                <a:lumMod val="65000"/>
                <a:lumOff val="35000"/>
              </a:schemeClr>
            </a:solidFill>
          </a:ln>
        </p:spPr>
        <p:txBody>
          <a:bodyPr wrap="square" rtlCol="0">
            <a:spAutoFit/>
          </a:bodyPr>
          <a:lstStyle/>
          <a:p>
            <a:r>
              <a:rPr lang="en-US" dirty="0"/>
              <a:t>Click to input here: </a:t>
            </a:r>
          </a:p>
          <a:p>
            <a:endParaRPr lang="en-US" dirty="0"/>
          </a:p>
          <a:p>
            <a:endParaRPr lang="en-US" dirty="0"/>
          </a:p>
          <a:p>
            <a:endParaRPr lang="en-US" dirty="0"/>
          </a:p>
          <a:p>
            <a:endParaRPr lang="en-US" dirty="0"/>
          </a:p>
          <a:p>
            <a:endParaRPr lang="en-US" dirty="0"/>
          </a:p>
          <a:p>
            <a:r>
              <a:rPr lang="en-US" dirty="0"/>
              <a:t> </a:t>
            </a:r>
          </a:p>
        </p:txBody>
      </p:sp>
      <p:graphicFrame>
        <p:nvGraphicFramePr>
          <p:cNvPr id="8" name="Table 11">
            <a:extLst>
              <a:ext uri="{FF2B5EF4-FFF2-40B4-BE49-F238E27FC236}">
                <a16:creationId xmlns:a16="http://schemas.microsoft.com/office/drawing/2014/main" id="{847DBC48-510E-423E-B2D1-5762D10F996F}"/>
              </a:ext>
            </a:extLst>
          </p:cNvPr>
          <p:cNvGraphicFramePr>
            <a:graphicFrameLocks noGrp="1"/>
          </p:cNvGraphicFramePr>
          <p:nvPr>
            <p:extLst>
              <p:ext uri="{D42A27DB-BD31-4B8C-83A1-F6EECF244321}">
                <p14:modId xmlns:p14="http://schemas.microsoft.com/office/powerpoint/2010/main" val="1144049653"/>
              </p:ext>
            </p:extLst>
          </p:nvPr>
        </p:nvGraphicFramePr>
        <p:xfrm>
          <a:off x="266114" y="3701660"/>
          <a:ext cx="11492132" cy="1879600"/>
        </p:xfrm>
        <a:graphic>
          <a:graphicData uri="http://schemas.openxmlformats.org/drawingml/2006/table">
            <a:tbl>
              <a:tblPr firstRow="1" bandRow="1">
                <a:tableStyleId>{073A0DAA-6AF3-43AB-8588-CEC1D06C72B9}</a:tableStyleId>
              </a:tblPr>
              <a:tblGrid>
                <a:gridCol w="1030654">
                  <a:extLst>
                    <a:ext uri="{9D8B030D-6E8A-4147-A177-3AD203B41FA5}">
                      <a16:colId xmlns:a16="http://schemas.microsoft.com/office/drawing/2014/main" val="3151598451"/>
                    </a:ext>
                  </a:extLst>
                </a:gridCol>
                <a:gridCol w="2853666">
                  <a:extLst>
                    <a:ext uri="{9D8B030D-6E8A-4147-A177-3AD203B41FA5}">
                      <a16:colId xmlns:a16="http://schemas.microsoft.com/office/drawing/2014/main" val="4062312218"/>
                    </a:ext>
                  </a:extLst>
                </a:gridCol>
                <a:gridCol w="4379688">
                  <a:extLst>
                    <a:ext uri="{9D8B030D-6E8A-4147-A177-3AD203B41FA5}">
                      <a16:colId xmlns:a16="http://schemas.microsoft.com/office/drawing/2014/main" val="522827041"/>
                    </a:ext>
                  </a:extLst>
                </a:gridCol>
                <a:gridCol w="3228124">
                  <a:extLst>
                    <a:ext uri="{9D8B030D-6E8A-4147-A177-3AD203B41FA5}">
                      <a16:colId xmlns:a16="http://schemas.microsoft.com/office/drawing/2014/main" val="3498874472"/>
                    </a:ext>
                  </a:extLst>
                </a:gridCol>
              </a:tblGrid>
              <a:tr h="0">
                <a:tc>
                  <a:txBody>
                    <a:bodyPr/>
                    <a:lstStyle/>
                    <a:p>
                      <a:pPr algn="ctr"/>
                      <a:r>
                        <a:rPr lang="en-US" sz="2000" dirty="0"/>
                        <a:t>Contact</a:t>
                      </a:r>
                    </a:p>
                  </a:txBody>
                  <a:tcPr/>
                </a:tc>
                <a:tc>
                  <a:txBody>
                    <a:bodyPr/>
                    <a:lstStyle/>
                    <a:p>
                      <a:pPr algn="ctr"/>
                      <a:r>
                        <a:rPr lang="en-US" sz="2000" dirty="0"/>
                        <a:t>Name</a:t>
                      </a:r>
                    </a:p>
                  </a:txBody>
                  <a:tcPr/>
                </a:tc>
                <a:tc>
                  <a:txBody>
                    <a:bodyPr/>
                    <a:lstStyle/>
                    <a:p>
                      <a:pPr algn="ctr"/>
                      <a:r>
                        <a:rPr lang="en-US" sz="2000" dirty="0"/>
                        <a:t>Email</a:t>
                      </a:r>
                    </a:p>
                  </a:txBody>
                  <a:tcPr/>
                </a:tc>
                <a:tc>
                  <a:txBody>
                    <a:bodyPr/>
                    <a:lstStyle/>
                    <a:p>
                      <a:pPr algn="ctr"/>
                      <a:r>
                        <a:rPr lang="en-US" sz="2000" dirty="0"/>
                        <a:t>Phone 123-456-7890</a:t>
                      </a:r>
                    </a:p>
                  </a:txBody>
                  <a:tcPr/>
                </a:tc>
                <a:extLst>
                  <a:ext uri="{0D108BD9-81ED-4DB2-BD59-A6C34878D82A}">
                    <a16:rowId xmlns:a16="http://schemas.microsoft.com/office/drawing/2014/main" val="2468234097"/>
                  </a:ext>
                </a:extLst>
              </a:tr>
              <a:tr h="370840">
                <a:tc>
                  <a:txBody>
                    <a:bodyPr/>
                    <a:lstStyle/>
                    <a:p>
                      <a:pPr algn="ctr"/>
                      <a:r>
                        <a:rPr lang="en-US" dirty="0"/>
                        <a:t>#1</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014462301"/>
                  </a:ext>
                </a:extLst>
              </a:tr>
              <a:tr h="370840">
                <a:tc>
                  <a:txBody>
                    <a:bodyPr/>
                    <a:lstStyle/>
                    <a:p>
                      <a:pPr algn="ctr"/>
                      <a:r>
                        <a:rPr lang="en-US" dirty="0"/>
                        <a:t>#2</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13210002"/>
                  </a:ext>
                </a:extLst>
              </a:tr>
              <a:tr h="370840">
                <a:tc>
                  <a:txBody>
                    <a:bodyPr/>
                    <a:lstStyle/>
                    <a:p>
                      <a:pPr algn="ctr"/>
                      <a:r>
                        <a:rPr lang="en-US" dirty="0"/>
                        <a:t>#3</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419251727"/>
                  </a:ext>
                </a:extLst>
              </a:tr>
              <a:tr h="370840">
                <a:tc>
                  <a:txBody>
                    <a:bodyPr/>
                    <a:lstStyle/>
                    <a:p>
                      <a:pPr algn="ctr"/>
                      <a:r>
                        <a:rPr lang="en-US" dirty="0"/>
                        <a:t>#4</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47420267"/>
                  </a:ext>
                </a:extLst>
              </a:tr>
            </a:tbl>
          </a:graphicData>
        </a:graphic>
      </p:graphicFrame>
      <p:sp>
        <p:nvSpPr>
          <p:cNvPr id="14" name="TextBox 13">
            <a:extLst>
              <a:ext uri="{FF2B5EF4-FFF2-40B4-BE49-F238E27FC236}">
                <a16:creationId xmlns:a16="http://schemas.microsoft.com/office/drawing/2014/main" id="{A05CA103-04B3-4259-A48A-6C27581865EC}"/>
              </a:ext>
            </a:extLst>
          </p:cNvPr>
          <p:cNvSpPr txBox="1"/>
          <p:nvPr/>
        </p:nvSpPr>
        <p:spPr>
          <a:xfrm>
            <a:off x="281353" y="3240888"/>
            <a:ext cx="11461653" cy="369332"/>
          </a:xfrm>
          <a:prstGeom prst="rect">
            <a:avLst/>
          </a:prstGeom>
          <a:solidFill>
            <a:schemeClr val="bg2">
              <a:lumMod val="75000"/>
            </a:schemeClr>
          </a:solidFill>
          <a:ln w="15875">
            <a:solidFill>
              <a:schemeClr val="tx1">
                <a:lumMod val="65000"/>
                <a:lumOff val="35000"/>
              </a:schemeClr>
            </a:solidFill>
          </a:ln>
        </p:spPr>
        <p:txBody>
          <a:bodyPr wrap="square" rtlCol="0">
            <a:spAutoFit/>
          </a:bodyPr>
          <a:lstStyle/>
          <a:p>
            <a:r>
              <a:rPr lang="en-US" dirty="0"/>
              <a:t>Provide Contact information for your Organization </a:t>
            </a:r>
            <a:r>
              <a:rPr lang="en-US" sz="1200" dirty="0"/>
              <a:t>(per your Sponsorship allotment)</a:t>
            </a:r>
            <a:endParaRPr lang="en-US" dirty="0"/>
          </a:p>
        </p:txBody>
      </p:sp>
      <p:sp>
        <p:nvSpPr>
          <p:cNvPr id="12" name="TextBox 11">
            <a:extLst>
              <a:ext uri="{FF2B5EF4-FFF2-40B4-BE49-F238E27FC236}">
                <a16:creationId xmlns:a16="http://schemas.microsoft.com/office/drawing/2014/main" id="{E3391C0B-D990-4E41-8CBF-FA498A37E04D}"/>
              </a:ext>
            </a:extLst>
          </p:cNvPr>
          <p:cNvSpPr txBox="1"/>
          <p:nvPr/>
        </p:nvSpPr>
        <p:spPr>
          <a:xfrm>
            <a:off x="281353" y="5849437"/>
            <a:ext cx="2248487" cy="646331"/>
          </a:xfrm>
          <a:prstGeom prst="rect">
            <a:avLst/>
          </a:prstGeom>
          <a:noFill/>
          <a:ln w="15875">
            <a:solidFill>
              <a:schemeClr val="tx1">
                <a:lumMod val="65000"/>
                <a:lumOff val="35000"/>
              </a:schemeClr>
            </a:solidFill>
          </a:ln>
        </p:spPr>
        <p:txBody>
          <a:bodyPr wrap="square" rtlCol="0">
            <a:spAutoFit/>
          </a:bodyPr>
          <a:lstStyle/>
          <a:p>
            <a:r>
              <a:rPr lang="en-US" dirty="0"/>
              <a:t>Please insert your latest </a:t>
            </a:r>
            <a:r>
              <a:rPr lang="en-US" b="1" dirty="0"/>
              <a:t>LOGO</a:t>
            </a:r>
            <a:r>
              <a:rPr lang="en-US" dirty="0"/>
              <a:t> here</a:t>
            </a:r>
          </a:p>
        </p:txBody>
      </p:sp>
      <p:sp>
        <p:nvSpPr>
          <p:cNvPr id="15" name="Arrow: Right 14">
            <a:extLst>
              <a:ext uri="{FF2B5EF4-FFF2-40B4-BE49-F238E27FC236}">
                <a16:creationId xmlns:a16="http://schemas.microsoft.com/office/drawing/2014/main" id="{82BB01FB-F696-4294-AC56-4FD2DBC446EC}"/>
              </a:ext>
            </a:extLst>
          </p:cNvPr>
          <p:cNvSpPr/>
          <p:nvPr/>
        </p:nvSpPr>
        <p:spPr>
          <a:xfrm>
            <a:off x="2529840" y="6035040"/>
            <a:ext cx="899160" cy="323643"/>
          </a:xfrm>
          <a:prstGeom prst="rightArrow">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F6B6154-0A38-43FA-9FEE-46265AC42E55}"/>
              </a:ext>
            </a:extLst>
          </p:cNvPr>
          <p:cNvSpPr txBox="1"/>
          <p:nvPr/>
        </p:nvSpPr>
        <p:spPr>
          <a:xfrm>
            <a:off x="5677487" y="5627474"/>
            <a:ext cx="6058487" cy="1138773"/>
          </a:xfrm>
          <a:prstGeom prst="rect">
            <a:avLst/>
          </a:prstGeom>
          <a:noFill/>
          <a:ln w="15875">
            <a:solidFill>
              <a:schemeClr val="tx1">
                <a:lumMod val="65000"/>
                <a:lumOff val="35000"/>
              </a:schemeClr>
            </a:solidFill>
          </a:ln>
        </p:spPr>
        <p:txBody>
          <a:bodyPr wrap="square" rtlCol="0">
            <a:spAutoFit/>
          </a:bodyPr>
          <a:lstStyle/>
          <a:p>
            <a:r>
              <a:rPr lang="en-US" sz="1600" dirty="0"/>
              <a:t>Please click the link below and answer ALL THREE questions for access to the SPIN </a:t>
            </a:r>
            <a:r>
              <a:rPr lang="en-US" sz="1600" i="1" dirty="0"/>
              <a:t>Members Only</a:t>
            </a:r>
            <a:r>
              <a:rPr lang="en-US" sz="1600" dirty="0"/>
              <a:t> Facebook Group:</a:t>
            </a:r>
          </a:p>
          <a:p>
            <a:pPr algn="ctr"/>
            <a:endParaRPr lang="en-US" sz="1600" dirty="0"/>
          </a:p>
          <a:p>
            <a:pPr algn="ctr"/>
            <a:r>
              <a:rPr lang="en-US" sz="1600" dirty="0"/>
              <a:t> </a:t>
            </a:r>
            <a:r>
              <a:rPr lang="en-US" sz="2000" dirty="0">
                <a:hlinkClick r:id="rId2"/>
              </a:rPr>
              <a:t>https://www.facebook.com/groups/SPINprofs</a:t>
            </a:r>
            <a:endParaRPr lang="en-US" sz="2400" dirty="0"/>
          </a:p>
        </p:txBody>
      </p:sp>
      <p:pic>
        <p:nvPicPr>
          <p:cNvPr id="24" name="Picture 23">
            <a:extLst>
              <a:ext uri="{FF2B5EF4-FFF2-40B4-BE49-F238E27FC236}">
                <a16:creationId xmlns:a16="http://schemas.microsoft.com/office/drawing/2014/main" id="{482BC8D6-A58B-4170-9276-BA4102B5BADE}"/>
              </a:ext>
            </a:extLst>
          </p:cNvPr>
          <p:cNvPicPr>
            <a:picLocks noChangeAspect="1"/>
          </p:cNvPicPr>
          <p:nvPr/>
        </p:nvPicPr>
        <p:blipFill>
          <a:blip r:embed="rId3"/>
          <a:stretch>
            <a:fillRect/>
          </a:stretch>
        </p:blipFill>
        <p:spPr>
          <a:xfrm>
            <a:off x="3451034" y="5638491"/>
            <a:ext cx="1990725" cy="1112311"/>
          </a:xfrm>
          <a:prstGeom prst="rect">
            <a:avLst/>
          </a:prstGeom>
          <a:ln>
            <a:solidFill>
              <a:schemeClr val="tx1">
                <a:lumMod val="65000"/>
                <a:lumOff val="35000"/>
              </a:schemeClr>
            </a:solidFill>
            <a:prstDash val="dash"/>
          </a:ln>
        </p:spPr>
      </p:pic>
    </p:spTree>
    <p:extLst>
      <p:ext uri="{BB962C8B-B14F-4D97-AF65-F5344CB8AC3E}">
        <p14:creationId xmlns:p14="http://schemas.microsoft.com/office/powerpoint/2010/main" val="1897022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128</TotalTime>
  <Words>865</Words>
  <Application>Microsoft Office PowerPoint</Application>
  <PresentationFormat>Widescreen</PresentationFormat>
  <Paragraphs>82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Wingdings</vt:lpstr>
      <vt:lpstr>Office Theme</vt:lpstr>
      <vt:lpstr>PowerPoint Presentation</vt:lpstr>
      <vt:lpstr>SPIN 2022 Sponsorship Prospectus</vt:lpstr>
      <vt:lpstr>Benefits and Services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V</dc:creator>
  <cp:lastModifiedBy>Stephanie V</cp:lastModifiedBy>
  <cp:revision>12</cp:revision>
  <dcterms:created xsi:type="dcterms:W3CDTF">2020-11-16T21:15:07Z</dcterms:created>
  <dcterms:modified xsi:type="dcterms:W3CDTF">2022-02-17T15:36:36Z</dcterms:modified>
</cp:coreProperties>
</file>